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859" r:id="rId2"/>
    <p:sldId id="1009" r:id="rId3"/>
    <p:sldId id="1010" r:id="rId4"/>
    <p:sldId id="1011" r:id="rId5"/>
    <p:sldId id="1012" r:id="rId6"/>
    <p:sldId id="1013" r:id="rId7"/>
    <p:sldId id="1015" r:id="rId8"/>
    <p:sldId id="1017" r:id="rId9"/>
    <p:sldId id="1018" r:id="rId10"/>
    <p:sldId id="1019" r:id="rId11"/>
    <p:sldId id="1020" r:id="rId12"/>
    <p:sldId id="1021" r:id="rId13"/>
    <p:sldId id="1022" r:id="rId14"/>
    <p:sldId id="1023" r:id="rId15"/>
    <p:sldId id="1024" r:id="rId16"/>
    <p:sldId id="1025" r:id="rId17"/>
    <p:sldId id="1026" r:id="rId18"/>
    <p:sldId id="1027" r:id="rId19"/>
    <p:sldId id="1028" r:id="rId20"/>
    <p:sldId id="1029" r:id="rId21"/>
    <p:sldId id="1033" r:id="rId22"/>
    <p:sldId id="1034" r:id="rId23"/>
    <p:sldId id="1035" r:id="rId24"/>
    <p:sldId id="1030" r:id="rId25"/>
    <p:sldId id="1031" r:id="rId26"/>
    <p:sldId id="1032" r:id="rId27"/>
    <p:sldId id="1037" r:id="rId28"/>
    <p:sldId id="1038" r:id="rId29"/>
    <p:sldId id="1040" r:id="rId30"/>
    <p:sldId id="1041" r:id="rId31"/>
    <p:sldId id="1042" r:id="rId32"/>
    <p:sldId id="1043" r:id="rId33"/>
    <p:sldId id="1044" r:id="rId34"/>
    <p:sldId id="1045" r:id="rId35"/>
    <p:sldId id="1046" r:id="rId36"/>
    <p:sldId id="1047" r:id="rId37"/>
    <p:sldId id="1048" r:id="rId3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738664"/>
          </a:xfrm>
        </p:spPr>
        <p:txBody>
          <a:bodyPr wrap="square">
            <a:spAutoFit/>
          </a:bodyPr>
          <a:lstStyle>
            <a:lvl1pPr marL="0" indent="0" algn="just">
              <a:lnSpc>
                <a:spcPct val="150000"/>
              </a:lnSpc>
              <a:spcBef>
                <a:spcPts val="0"/>
              </a:spcBef>
              <a:buFontTx/>
              <a:buNone/>
              <a:tabLst>
                <a:tab pos="5645150" algn="l"/>
                <a:tab pos="9862820" algn="l"/>
              </a:tabLst>
              <a:defRPr sz="28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951190" y="-27384"/>
            <a:ext cx="5924259" cy="39878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实验班提优训练六年级上册英语外研版</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2025/6/11</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820431"/>
            <a:ext cx="12192000" cy="1311449"/>
          </a:xfrm>
          <a:prstGeom prst="rect">
            <a:avLst/>
          </a:prstGeom>
          <a:noFill/>
        </p:spPr>
        <p:txBody>
          <a:bodyPr wrap="square" rtlCol="0">
            <a:spAutoFit/>
          </a:bodyPr>
          <a:lstStyle/>
          <a:p>
            <a:pPr algn="ctr" eaLnBrk="1" fontAlgn="auto">
              <a:lnSpc>
                <a:spcPct val="150000"/>
              </a:lnSpc>
              <a:spcBef>
                <a:spcPts val="0"/>
              </a:spcBef>
              <a:spcAft>
                <a:spcPts val="0"/>
              </a:spcAft>
            </a:pPr>
            <a:r>
              <a:rPr lang="zh-CN" altLang="en-US" sz="6000">
                <a:solidFill>
                  <a:srgbClr val="70AD47">
                    <a:lumMod val="75000"/>
                  </a:srgbClr>
                </a:solidFill>
                <a:ea typeface="楷体" panose="02010609060101010101" pitchFamily="49" charset="-122"/>
                <a:cs typeface="Times New Roman" panose="02020603050405020304" pitchFamily="18" charset="0"/>
              </a:rPr>
              <a:t>第五模块提优测评卷</a:t>
            </a:r>
            <a:endParaRPr lang="en-US" altLang="zh-CN" sz="6000" dirty="0">
              <a:solidFill>
                <a:srgbClr val="70AD47">
                  <a:lumMod val="75000"/>
                </a:srgbClr>
              </a:solidFill>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95166" y="1628800"/>
            <a:ext cx="11017224" cy="3323987"/>
          </a:xfrm>
          <a:prstGeom prst="rect">
            <a:avLst/>
          </a:prstGeom>
          <a:ln w="19050">
            <a:solidFill>
              <a:schemeClr val="tx1"/>
            </a:solidFill>
          </a:ln>
        </p:spPr>
        <p:txBody>
          <a:bodyPr wrap="square">
            <a:spAutoFit/>
          </a:bodyPr>
          <a:lstStyle/>
          <a:p>
            <a:pPr algn="just">
              <a:lnSpc>
                <a:spcPct val="150000"/>
              </a:lnSpc>
              <a:spcAft>
                <a:spcPts val="0"/>
              </a:spcAft>
              <a:tabLst>
                <a:tab pos="4860925" algn="l"/>
              </a:tabLst>
            </a:pPr>
            <a:r>
              <a:rPr lang="en-US" altLang="zh-CN">
                <a:solidFill>
                  <a:srgbClr val="000000"/>
                </a:solidFill>
                <a:cs typeface="Times New Roman" panose="02020603050405020304" pitchFamily="18" charset="0"/>
              </a:rPr>
              <a:t>Name</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1</a:t>
            </a:r>
            <a:r>
              <a:rPr lang="en-US" altLang="zh-CN" b="0">
                <a:solidFill>
                  <a:srgbClr val="000000"/>
                </a:solidFill>
                <a:latin typeface="宋体" panose="02010600030101010101" pitchFamily="2" charset="-122"/>
                <a:cs typeface="Times New Roman" panose="02020603050405020304" pitchFamily="18" charset="0"/>
              </a:rPr>
              <a:t>.</a:t>
            </a:r>
            <a:r>
              <a:rPr lang="en-US" altLang="zh-CN" b="0">
                <a:solidFill>
                  <a:srgbClr val="000000"/>
                </a:solidFill>
                <a:cs typeface="Times New Roman" panose="02020603050405020304" pitchFamily="18" charset="0"/>
              </a:rPr>
              <a:t>________</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Age</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2</a:t>
            </a:r>
            <a:r>
              <a:rPr lang="en-US" altLang="zh-CN" b="0" smtClean="0">
                <a:solidFill>
                  <a:srgbClr val="000000"/>
                </a:solidFill>
                <a:latin typeface="宋体" panose="02010600030101010101" pitchFamily="2" charset="-122"/>
                <a:cs typeface="Times New Roman" panose="02020603050405020304" pitchFamily="18" charset="0"/>
              </a:rPr>
              <a:t>.</a:t>
            </a:r>
            <a:r>
              <a:rPr lang="en-US" altLang="zh-CN" b="0" smtClean="0">
                <a:solidFill>
                  <a:srgbClr val="000000"/>
                </a:solidFill>
                <a:cs typeface="Times New Roman" panose="02020603050405020304" pitchFamily="18" charset="0"/>
              </a:rPr>
              <a:t>__________</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Living Place</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a small 3</a:t>
            </a:r>
            <a:r>
              <a:rPr lang="en-US" altLang="zh-CN" b="0">
                <a:solidFill>
                  <a:srgbClr val="000000"/>
                </a:solidFill>
                <a:latin typeface="宋体" panose="02010600030101010101" pitchFamily="2" charset="-122"/>
                <a:cs typeface="Times New Roman" panose="02020603050405020304" pitchFamily="18" charset="0"/>
              </a:rPr>
              <a:t>.</a:t>
            </a:r>
            <a:r>
              <a:rPr lang="en-US" altLang="zh-CN" b="0">
                <a:solidFill>
                  <a:srgbClr val="000000"/>
                </a:solidFill>
                <a:cs typeface="Times New Roman" panose="02020603050405020304" pitchFamily="18" charset="0"/>
              </a:rPr>
              <a:t>________</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Hobby</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4</a:t>
            </a:r>
            <a:r>
              <a:rPr lang="en-US" altLang="zh-CN" b="0">
                <a:solidFill>
                  <a:srgbClr val="000000"/>
                </a:solidFill>
                <a:latin typeface="宋体" panose="02010600030101010101" pitchFamily="2" charset="-122"/>
                <a:cs typeface="Times New Roman" panose="02020603050405020304" pitchFamily="18" charset="0"/>
              </a:rPr>
              <a:t>.</a:t>
            </a:r>
            <a:r>
              <a:rPr lang="en-US" altLang="zh-CN" b="0">
                <a:solidFill>
                  <a:srgbClr val="000000"/>
                </a:solidFill>
                <a:cs typeface="Times New Roman" panose="02020603050405020304" pitchFamily="18" charset="0"/>
              </a:rPr>
              <a:t>________</a:t>
            </a:r>
            <a:endParaRPr lang="zh-CN" altLang="zh-CN" sz="1200" b="0">
              <a:solidFill>
                <a:srgbClr val="000000"/>
              </a:solidFill>
              <a:cs typeface="Times New Roman" panose="02020603050405020304" pitchFamily="18" charset="0"/>
            </a:endParaRPr>
          </a:p>
          <a:p>
            <a:pPr algn="just">
              <a:lnSpc>
                <a:spcPct val="150000"/>
              </a:lnSpc>
              <a:spcAft>
                <a:spcPts val="0"/>
              </a:spcAft>
              <a:tabLst>
                <a:tab pos="4860925" algn="l"/>
              </a:tabLst>
            </a:pPr>
            <a:r>
              <a:rPr lang="en-US" altLang="zh-CN">
                <a:solidFill>
                  <a:srgbClr val="000000"/>
                </a:solidFill>
                <a:cs typeface="Times New Roman" panose="02020603050405020304" pitchFamily="18" charset="0"/>
              </a:rPr>
              <a:t>Things she will do</a:t>
            </a:r>
            <a:r>
              <a:rPr lang="zh-CN" altLang="zh-CN">
                <a:solidFill>
                  <a:srgbClr val="000000"/>
                </a:solidFill>
                <a:cs typeface="Times New Roman" panose="02020603050405020304" pitchFamily="18" charset="0"/>
              </a:rPr>
              <a:t>： </a:t>
            </a:r>
            <a:r>
              <a:rPr lang="en-US" altLang="zh-CN" b="0">
                <a:solidFill>
                  <a:srgbClr val="000000"/>
                </a:solidFill>
                <a:cs typeface="Times New Roman" panose="02020603050405020304" pitchFamily="18" charset="0"/>
              </a:rPr>
              <a:t>go on a trip to some 5</a:t>
            </a:r>
            <a:r>
              <a:rPr lang="en-US" altLang="zh-CN" b="0" smtClean="0">
                <a:solidFill>
                  <a:srgbClr val="000000"/>
                </a:solidFill>
                <a:latin typeface="宋体" panose="02010600030101010101" pitchFamily="2" charset="-122"/>
                <a:cs typeface="Times New Roman" panose="02020603050405020304" pitchFamily="18" charset="0"/>
              </a:rPr>
              <a:t>.</a:t>
            </a:r>
            <a:r>
              <a:rPr lang="en-US" altLang="zh-CN" b="0" smtClean="0">
                <a:solidFill>
                  <a:srgbClr val="000000"/>
                </a:solidFill>
                <a:cs typeface="Times New Roman" panose="02020603050405020304" pitchFamily="18" charset="0"/>
              </a:rPr>
              <a:t>________museums </a:t>
            </a:r>
            <a:r>
              <a:rPr lang="en-US" altLang="zh-CN" b="0">
                <a:solidFill>
                  <a:srgbClr val="000000"/>
                </a:solidFill>
                <a:cs typeface="Times New Roman" panose="02020603050405020304" pitchFamily="18" charset="0"/>
              </a:rPr>
              <a:t>in Beijing</a:t>
            </a:r>
            <a:endParaRPr lang="zh-CN" altLang="zh-CN" sz="1200" b="0">
              <a:solidFill>
                <a:srgbClr val="000000"/>
              </a:solidFill>
              <a:cs typeface="Times New Roman" panose="02020603050405020304" pitchFamily="18" charset="0"/>
            </a:endParaRPr>
          </a:p>
        </p:txBody>
      </p:sp>
      <p:sp>
        <p:nvSpPr>
          <p:cNvPr id="6" name="矩形 5"/>
          <p:cNvSpPr/>
          <p:nvPr/>
        </p:nvSpPr>
        <p:spPr>
          <a:xfrm>
            <a:off x="2537098" y="1734716"/>
            <a:ext cx="962123" cy="523220"/>
          </a:xfrm>
          <a:prstGeom prst="rect">
            <a:avLst/>
          </a:prstGeom>
        </p:spPr>
        <p:txBody>
          <a:bodyPr wrap="none">
            <a:spAutoFit/>
          </a:bodyPr>
          <a:lstStyle/>
          <a:p>
            <a:r>
              <a:rPr lang="en-US" altLang="zh-CN"/>
              <a:t>Lucy</a:t>
            </a:r>
            <a:endParaRPr lang="zh-CN" altLang="en-US"/>
          </a:p>
        </p:txBody>
      </p:sp>
      <p:sp>
        <p:nvSpPr>
          <p:cNvPr id="8" name="矩形 7"/>
          <p:cNvSpPr/>
          <p:nvPr/>
        </p:nvSpPr>
        <p:spPr>
          <a:xfrm>
            <a:off x="2134766" y="2435746"/>
            <a:ext cx="1619354" cy="523220"/>
          </a:xfrm>
          <a:prstGeom prst="rect">
            <a:avLst/>
          </a:prstGeom>
        </p:spPr>
        <p:txBody>
          <a:bodyPr wrap="none">
            <a:spAutoFit/>
          </a:bodyPr>
          <a:lstStyle/>
          <a:p>
            <a:r>
              <a:rPr lang="en-US" altLang="zh-CN"/>
              <a:t>12/twelve</a:t>
            </a:r>
            <a:endParaRPr lang="zh-CN" altLang="en-US"/>
          </a:p>
        </p:txBody>
      </p:sp>
      <p:sp>
        <p:nvSpPr>
          <p:cNvPr id="10" name="矩形 9"/>
          <p:cNvSpPr/>
          <p:nvPr/>
        </p:nvSpPr>
        <p:spPr>
          <a:xfrm>
            <a:off x="4583038" y="3007618"/>
            <a:ext cx="1180131" cy="523220"/>
          </a:xfrm>
          <a:prstGeom prst="rect">
            <a:avLst/>
          </a:prstGeom>
        </p:spPr>
        <p:txBody>
          <a:bodyPr wrap="none">
            <a:spAutoFit/>
          </a:bodyPr>
          <a:lstStyle/>
          <a:p>
            <a:r>
              <a:rPr lang="en-US" altLang="zh-CN"/>
              <a:t>village</a:t>
            </a:r>
            <a:endParaRPr lang="zh-CN" altLang="en-US"/>
          </a:p>
        </p:txBody>
      </p:sp>
      <p:sp>
        <p:nvSpPr>
          <p:cNvPr id="12" name="矩形 11"/>
          <p:cNvSpPr/>
          <p:nvPr/>
        </p:nvSpPr>
        <p:spPr>
          <a:xfrm>
            <a:off x="2510011" y="3649330"/>
            <a:ext cx="1462260" cy="523220"/>
          </a:xfrm>
          <a:prstGeom prst="rect">
            <a:avLst/>
          </a:prstGeom>
        </p:spPr>
        <p:txBody>
          <a:bodyPr wrap="none">
            <a:spAutoFit/>
          </a:bodyPr>
          <a:lstStyle/>
          <a:p>
            <a:r>
              <a:rPr lang="en-US" altLang="zh-CN"/>
              <a:t>drawing</a:t>
            </a:r>
            <a:endParaRPr lang="zh-CN" altLang="en-US"/>
          </a:p>
        </p:txBody>
      </p:sp>
      <p:sp>
        <p:nvSpPr>
          <p:cNvPr id="14" name="矩形 13"/>
          <p:cNvSpPr/>
          <p:nvPr/>
        </p:nvSpPr>
        <p:spPr>
          <a:xfrm>
            <a:off x="7175326" y="4355579"/>
            <a:ext cx="1303562" cy="523220"/>
          </a:xfrm>
          <a:prstGeom prst="rect">
            <a:avLst/>
          </a:prstGeom>
        </p:spPr>
        <p:txBody>
          <a:bodyPr wrap="none">
            <a:spAutoFit/>
          </a:bodyPr>
          <a:lstStyle/>
          <a:p>
            <a:r>
              <a:rPr lang="en-US" altLang="zh-CN"/>
              <a:t>famous</a:t>
            </a:r>
            <a:endParaRPr lang="zh-CN" altLang="en-US"/>
          </a:p>
        </p:txBody>
      </p:sp>
    </p:spTree>
    <p:extLst>
      <p:ext uri="{BB962C8B-B14F-4D97-AF65-F5344CB8AC3E}">
        <p14:creationId xmlns:p14="http://schemas.microsoft.com/office/powerpoint/2010/main" val="2111534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笔试部分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五、 选出与句中画线单词同类的一项。</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swimming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dancing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77305" y="2147998"/>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446320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live in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 UK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Australia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San Francisco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 can write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write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speak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English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43397" y="870620"/>
            <a:ext cx="444352" cy="523220"/>
          </a:xfrm>
          <a:prstGeom prst="rect">
            <a:avLst/>
          </a:prstGeom>
        </p:spPr>
        <p:txBody>
          <a:bodyPr wrap="none">
            <a:spAutoFit/>
          </a:bodyPr>
          <a:lstStyle/>
          <a:p>
            <a:r>
              <a:rPr lang="en-US" altLang="zh-CN"/>
              <a:t>C</a:t>
            </a:r>
            <a:endParaRPr lang="zh-CN" altLang="en-US"/>
          </a:p>
        </p:txBody>
      </p:sp>
      <p:sp>
        <p:nvSpPr>
          <p:cNvPr id="4" name="矩形 3"/>
          <p:cNvSpPr/>
          <p:nvPr/>
        </p:nvSpPr>
        <p:spPr>
          <a:xfrm>
            <a:off x="943397" y="3410656"/>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402148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meet you</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happy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please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 from the </a:t>
            </a:r>
            <a:r>
              <a:rPr lang="en-US" altLang="zh-CN" u="sng">
                <a:solidFill>
                  <a:srgbClr val="000000"/>
                </a:solidFill>
                <a:latin typeface="Times New Roman" panose="02020603050405020304" pitchFamily="18" charset="0"/>
                <a:ea typeface="宋体" panose="02010600030101010101" pitchFamily="2" charset="-122"/>
                <a:cs typeface="Times New Roman" panose="02020603050405020304" pitchFamily="18" charset="0"/>
              </a:rPr>
              <a:t>UK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French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China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English</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58255" y="865287"/>
            <a:ext cx="444352" cy="523220"/>
          </a:xfrm>
          <a:prstGeom prst="rect">
            <a:avLst/>
          </a:prstGeom>
        </p:spPr>
        <p:txBody>
          <a:bodyPr wrap="none">
            <a:spAutoFit/>
          </a:bodyPr>
          <a:lstStyle/>
          <a:p>
            <a:r>
              <a:rPr lang="en-US" altLang="zh-CN"/>
              <a:t>A</a:t>
            </a:r>
            <a:endParaRPr lang="zh-CN" altLang="en-US"/>
          </a:p>
        </p:txBody>
      </p:sp>
      <p:sp>
        <p:nvSpPr>
          <p:cNvPr id="6" name="矩形 5"/>
          <p:cNvSpPr/>
          <p:nvPr/>
        </p:nvSpPr>
        <p:spPr>
          <a:xfrm>
            <a:off x="968674" y="343719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035575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六、 用所给单词的适当形式填空。</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playing football and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river</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 Li often tells us some ________</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story</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friend</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of course</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noodles</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pen friend from China</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626471" y="1476400"/>
            <a:ext cx="1762021" cy="523220"/>
          </a:xfrm>
          <a:prstGeom prst="rect">
            <a:avLst/>
          </a:prstGeom>
        </p:spPr>
        <p:txBody>
          <a:bodyPr wrap="none">
            <a:spAutoFit/>
          </a:bodyPr>
          <a:lstStyle/>
          <a:p>
            <a:r>
              <a:rPr lang="en-US" altLang="zh-CN"/>
              <a:t>swimming</a:t>
            </a:r>
            <a:endParaRPr lang="zh-CN" altLang="en-US"/>
          </a:p>
        </p:txBody>
      </p:sp>
      <p:sp>
        <p:nvSpPr>
          <p:cNvPr id="6" name="矩形 5"/>
          <p:cNvSpPr/>
          <p:nvPr/>
        </p:nvSpPr>
        <p:spPr>
          <a:xfrm>
            <a:off x="4626471" y="2179521"/>
            <a:ext cx="1180131" cy="523220"/>
          </a:xfrm>
          <a:prstGeom prst="rect">
            <a:avLst/>
          </a:prstGeom>
        </p:spPr>
        <p:txBody>
          <a:bodyPr wrap="none">
            <a:spAutoFit/>
          </a:bodyPr>
          <a:lstStyle/>
          <a:p>
            <a:r>
              <a:rPr lang="en-US" altLang="zh-CN"/>
              <a:t>stories</a:t>
            </a:r>
            <a:endParaRPr lang="zh-CN" altLang="en-US"/>
          </a:p>
        </p:txBody>
      </p:sp>
      <p:sp>
        <p:nvSpPr>
          <p:cNvPr id="5" name="矩形 4"/>
          <p:cNvSpPr/>
          <p:nvPr/>
        </p:nvSpPr>
        <p:spPr>
          <a:xfrm>
            <a:off x="2422798" y="2819993"/>
            <a:ext cx="543739" cy="523220"/>
          </a:xfrm>
          <a:prstGeom prst="rect">
            <a:avLst/>
          </a:prstGeom>
        </p:spPr>
        <p:txBody>
          <a:bodyPr wrap="none">
            <a:spAutoFit/>
          </a:bodyPr>
          <a:lstStyle/>
          <a:p>
            <a:r>
              <a:rPr lang="en-US" altLang="zh-CN"/>
              <a:t>be</a:t>
            </a:r>
            <a:endParaRPr lang="zh-CN" altLang="en-US"/>
          </a:p>
        </p:txBody>
      </p:sp>
      <p:sp>
        <p:nvSpPr>
          <p:cNvPr id="8" name="矩形 7"/>
          <p:cNvSpPr/>
          <p:nvPr/>
        </p:nvSpPr>
        <p:spPr>
          <a:xfrm>
            <a:off x="1807429" y="4091380"/>
            <a:ext cx="1023037" cy="523220"/>
          </a:xfrm>
          <a:prstGeom prst="rect">
            <a:avLst/>
          </a:prstGeom>
        </p:spPr>
        <p:txBody>
          <a:bodyPr wrap="none">
            <a:spAutoFit/>
          </a:bodyPr>
          <a:lstStyle/>
          <a:p>
            <a:r>
              <a:rPr lang="en-US" altLang="zh-CN"/>
              <a:t>make</a:t>
            </a:r>
            <a:endParaRPr lang="zh-CN" altLang="en-US"/>
          </a:p>
        </p:txBody>
      </p:sp>
      <p:sp>
        <p:nvSpPr>
          <p:cNvPr id="10" name="矩形 9"/>
          <p:cNvSpPr/>
          <p:nvPr/>
        </p:nvSpPr>
        <p:spPr>
          <a:xfrm>
            <a:off x="1331325" y="4726488"/>
            <a:ext cx="1083951" cy="523220"/>
          </a:xfrm>
          <a:prstGeom prst="rect">
            <a:avLst/>
          </a:prstGeom>
        </p:spPr>
        <p:txBody>
          <a:bodyPr wrap="none">
            <a:spAutoFit/>
          </a:bodyPr>
          <a:lstStyle/>
          <a:p>
            <a:r>
              <a:rPr lang="en-US" altLang="zh-CN"/>
              <a:t>wants</a:t>
            </a:r>
            <a:endParaRPr lang="zh-CN" altLang="en-US"/>
          </a:p>
        </p:txBody>
      </p:sp>
    </p:spTree>
    <p:extLst>
      <p:ext uri="{BB962C8B-B14F-4D97-AF65-F5344CB8AC3E}">
        <p14:creationId xmlns:p14="http://schemas.microsoft.com/office/powerpoint/2010/main" val="650988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七、 单项选择。</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write a letter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you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Simon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for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8736" y="1511527"/>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1930963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American boy can write and sing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with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your sister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Mike’s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 friend?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to be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be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being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10630" y="890614"/>
            <a:ext cx="444352" cy="523220"/>
          </a:xfrm>
          <a:prstGeom prst="rect">
            <a:avLst/>
          </a:prstGeom>
        </p:spPr>
        <p:txBody>
          <a:bodyPr wrap="none">
            <a:spAutoFit/>
          </a:bodyPr>
          <a:lstStyle/>
          <a:p>
            <a:r>
              <a:rPr lang="en-US" altLang="zh-CN" smtClean="0"/>
              <a:t>C</a:t>
            </a:r>
            <a:endParaRPr lang="zh-CN" altLang="en-US"/>
          </a:p>
        </p:txBody>
      </p:sp>
      <p:sp>
        <p:nvSpPr>
          <p:cNvPr id="4" name="矩形 3"/>
          <p:cNvSpPr/>
          <p:nvPr/>
        </p:nvSpPr>
        <p:spPr>
          <a:xfrm>
            <a:off x="901994" y="3449856"/>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230990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can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________ basketball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can’t play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 piano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the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can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and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plays chess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play the chess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play chess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01994" y="3449856"/>
            <a:ext cx="444352" cy="523220"/>
          </a:xfrm>
          <a:prstGeom prst="rect">
            <a:avLst/>
          </a:prstGeom>
        </p:spPr>
        <p:txBody>
          <a:bodyPr wrap="none">
            <a:spAutoFit/>
          </a:bodyPr>
          <a:lstStyle/>
          <a:p>
            <a:r>
              <a:rPr lang="en-US" altLang="zh-CN" smtClean="0"/>
              <a:t>C</a:t>
            </a:r>
            <a:endParaRPr lang="zh-CN" altLang="en-US"/>
          </a:p>
        </p:txBody>
      </p:sp>
      <p:sp>
        <p:nvSpPr>
          <p:cNvPr id="4" name="矩形 3"/>
          <p:cNvSpPr/>
          <p:nvPr/>
        </p:nvSpPr>
        <p:spPr>
          <a:xfrm>
            <a:off x="896545" y="890613"/>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351634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181162"/>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Sally likes ________ and she ________ many books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writing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write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to write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Daming take photos?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please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 he can’t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he does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28736" y="854400"/>
            <a:ext cx="444352" cy="523220"/>
          </a:xfrm>
          <a:prstGeom prst="rect">
            <a:avLst/>
          </a:prstGeom>
        </p:spPr>
        <p:txBody>
          <a:bodyPr wrap="none">
            <a:spAutoFit/>
          </a:bodyPr>
          <a:lstStyle/>
          <a:p>
            <a:r>
              <a:rPr lang="en-US" altLang="zh-CN"/>
              <a:t>A</a:t>
            </a:r>
            <a:endParaRPr lang="zh-CN" altLang="en-US"/>
          </a:p>
        </p:txBody>
      </p:sp>
      <p:sp>
        <p:nvSpPr>
          <p:cNvPr id="5" name="矩形 4"/>
          <p:cNvSpPr/>
          <p:nvPr/>
        </p:nvSpPr>
        <p:spPr>
          <a:xfrm>
            <a:off x="928736" y="3399894"/>
            <a:ext cx="423514" cy="523220"/>
          </a:xfrm>
          <a:prstGeom prst="rect">
            <a:avLst/>
          </a:prstGeom>
        </p:spPr>
        <p:txBody>
          <a:bodyPr wrap="none">
            <a:spAutoFit/>
          </a:bodyPr>
          <a:lstStyle/>
          <a:p>
            <a:r>
              <a:rPr lang="en-US" altLang="zh-CN" smtClean="0"/>
              <a:t>B</a:t>
            </a:r>
            <a:endParaRPr lang="zh-CN" altLang="en-US"/>
          </a:p>
        </p:txBody>
      </p:sp>
    </p:spTree>
    <p:extLst>
      <p:ext uri="{BB962C8B-B14F-4D97-AF65-F5344CB8AC3E}">
        <p14:creationId xmlns:p14="http://schemas.microsoft.com/office/powerpoint/2010/main" val="3169050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teacher often ________ we need to ________ Chinese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says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speaks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say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you want to have a pet dog?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he doesn’t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Really?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of course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5478" y="863455"/>
            <a:ext cx="444352" cy="523220"/>
          </a:xfrm>
          <a:prstGeom prst="rect">
            <a:avLst/>
          </a:prstGeom>
        </p:spPr>
        <p:txBody>
          <a:bodyPr wrap="none">
            <a:spAutoFit/>
          </a:bodyPr>
          <a:lstStyle/>
          <a:p>
            <a:r>
              <a:rPr lang="en-US" altLang="zh-CN" smtClean="0"/>
              <a:t>A</a:t>
            </a:r>
            <a:endParaRPr lang="zh-CN" altLang="en-US"/>
          </a:p>
        </p:txBody>
      </p:sp>
      <p:sp>
        <p:nvSpPr>
          <p:cNvPr id="4" name="矩形 3"/>
          <p:cNvSpPr/>
          <p:nvPr/>
        </p:nvSpPr>
        <p:spPr>
          <a:xfrm>
            <a:off x="949609" y="3436277"/>
            <a:ext cx="444352" cy="523220"/>
          </a:xfrm>
          <a:prstGeom prst="rect">
            <a:avLst/>
          </a:prstGeom>
        </p:spPr>
        <p:txBody>
          <a:bodyPr wrap="none">
            <a:spAutoFit/>
          </a:bodyPr>
          <a:lstStyle/>
          <a:p>
            <a:r>
              <a:rPr lang="en-US" altLang="zh-CN" smtClean="0"/>
              <a:t>C</a:t>
            </a:r>
            <a:endParaRPr lang="zh-CN" altLang="en-US"/>
          </a:p>
        </p:txBody>
      </p:sp>
    </p:spTree>
    <p:extLst>
      <p:ext uri="{BB962C8B-B14F-4D97-AF65-F5344CB8AC3E}">
        <p14:creationId xmlns:p14="http://schemas.microsoft.com/office/powerpoint/2010/main" val="299382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algn="ctr" hangingPunct="0">
              <a:spcAft>
                <a:spcPts val="0"/>
              </a:spcAft>
              <a:tabLst>
                <a:tab pos="4860925" algn="l"/>
              </a:tabLst>
            </a:pPr>
            <a:r>
              <a:rPr lang="zh-CN" altLang="zh-CN">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听力部分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AEEF"/>
                </a:solidFill>
                <a:latin typeface="Times New Roman" panose="02020603050405020304" pitchFamily="18" charset="0"/>
                <a:ea typeface="宋体" panose="02010600030101010101" pitchFamily="2" charset="-122"/>
                <a:cs typeface="Times New Roman" panose="02020603050405020304" pitchFamily="18" charset="0"/>
              </a:rPr>
              <a:t>30</a:t>
            </a:r>
            <a:r>
              <a:rPr lang="zh-CN" altLang="zh-CN">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AEEF"/>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选出所听句子中包含的单词。</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62317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played	B. pleased	C. please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62317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62317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please	B. piano	C. present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62317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62317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address	B. dress	C. dragon</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642363"/>
            <a:ext cx="11090103" cy="738664"/>
          </a:xfrm>
          <a:prstGeom prst="rect">
            <a:avLst/>
          </a:prstGeom>
        </p:spPr>
        <p:txBody>
          <a:bodyPr wrap="square">
            <a:spAutoFit/>
          </a:bodyPr>
          <a:lstStyle/>
          <a:p>
            <a:pPr algn="just">
              <a:lnSpc>
                <a:spcPct val="150000"/>
              </a:lnSpc>
              <a:spcAft>
                <a:spcPts val="0"/>
              </a:spcAft>
            </a:pPr>
            <a:r>
              <a:rPr lang="en-US" altLang="zh-CN" smtClean="0">
                <a:solidFill>
                  <a:srgbClr val="ED028C"/>
                </a:solidFill>
                <a:cs typeface="Times New Roman" panose="02020603050405020304" pitchFamily="18" charset="0"/>
              </a:rPr>
              <a:t>I bought some beautiful flowers </a:t>
            </a:r>
            <a:r>
              <a:rPr lang="en-US" altLang="zh-CN">
                <a:solidFill>
                  <a:srgbClr val="ED028C"/>
                </a:solidFill>
                <a:cs typeface="Times New Roman" panose="02020603050405020304" pitchFamily="18" charset="0"/>
              </a:rPr>
              <a:t>for my mum.She was very pleased</a:t>
            </a:r>
            <a:r>
              <a:rPr lang="en-US" altLang="zh-CN" smtClean="0">
                <a:solidFill>
                  <a:srgbClr val="ED028C"/>
                </a:solidFill>
                <a:cs typeface="Times New Roman" panose="02020603050405020304" pitchFamily="18" charset="0"/>
              </a:rPr>
              <a:t>.</a:t>
            </a:r>
            <a:endParaRPr lang="zh-CN" altLang="zh-CN">
              <a:solidFill>
                <a:srgbClr val="000000"/>
              </a:solidFill>
              <a:cs typeface="Times New Roman" panose="02020603050405020304" pitchFamily="18" charset="0"/>
            </a:endParaRPr>
          </a:p>
        </p:txBody>
      </p:sp>
      <p:sp>
        <p:nvSpPr>
          <p:cNvPr id="6" name="矩形 5"/>
          <p:cNvSpPr/>
          <p:nvPr/>
        </p:nvSpPr>
        <p:spPr>
          <a:xfrm>
            <a:off x="360853" y="3861465"/>
            <a:ext cx="4558149"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Please give me a cup of tea.</a:t>
            </a:r>
            <a:endParaRPr lang="zh-CN" altLang="zh-CN" sz="1050">
              <a:solidFill>
                <a:srgbClr val="000000"/>
              </a:solidFill>
              <a:cs typeface="Times New Roman" panose="02020603050405020304" pitchFamily="18" charset="0"/>
            </a:endParaRPr>
          </a:p>
        </p:txBody>
      </p:sp>
      <p:sp>
        <p:nvSpPr>
          <p:cNvPr id="8" name="矩形 7"/>
          <p:cNvSpPr/>
          <p:nvPr/>
        </p:nvSpPr>
        <p:spPr>
          <a:xfrm>
            <a:off x="360855" y="5085184"/>
            <a:ext cx="5104708"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This is my address in England.</a:t>
            </a:r>
            <a:endParaRPr lang="zh-CN" altLang="zh-CN" sz="1050">
              <a:solidFill>
                <a:srgbClr val="000000"/>
              </a:solidFill>
              <a:cs typeface="Times New Roman" panose="02020603050405020304" pitchFamily="18" charset="0"/>
            </a:endParaRPr>
          </a:p>
        </p:txBody>
      </p:sp>
      <p:sp>
        <p:nvSpPr>
          <p:cNvPr id="10" name="矩形 9"/>
          <p:cNvSpPr/>
          <p:nvPr/>
        </p:nvSpPr>
        <p:spPr>
          <a:xfrm>
            <a:off x="964532" y="2149030"/>
            <a:ext cx="423514" cy="523220"/>
          </a:xfrm>
          <a:prstGeom prst="rect">
            <a:avLst/>
          </a:prstGeom>
        </p:spPr>
        <p:txBody>
          <a:bodyPr wrap="none">
            <a:spAutoFit/>
          </a:bodyPr>
          <a:lstStyle/>
          <a:p>
            <a:r>
              <a:rPr lang="en-US" altLang="zh-CN"/>
              <a:t>B</a:t>
            </a:r>
            <a:endParaRPr lang="zh-CN" altLang="en-US"/>
          </a:p>
        </p:txBody>
      </p:sp>
      <p:sp>
        <p:nvSpPr>
          <p:cNvPr id="12" name="矩形 11"/>
          <p:cNvSpPr/>
          <p:nvPr/>
        </p:nvSpPr>
        <p:spPr>
          <a:xfrm>
            <a:off x="936445" y="3427653"/>
            <a:ext cx="444352" cy="523220"/>
          </a:xfrm>
          <a:prstGeom prst="rect">
            <a:avLst/>
          </a:prstGeom>
        </p:spPr>
        <p:txBody>
          <a:bodyPr wrap="none">
            <a:spAutoFit/>
          </a:bodyPr>
          <a:lstStyle/>
          <a:p>
            <a:r>
              <a:rPr lang="en-US" altLang="zh-CN"/>
              <a:t>A</a:t>
            </a:r>
            <a:endParaRPr lang="zh-CN" altLang="en-US"/>
          </a:p>
        </p:txBody>
      </p:sp>
      <p:sp>
        <p:nvSpPr>
          <p:cNvPr id="13" name="矩形 12"/>
          <p:cNvSpPr/>
          <p:nvPr/>
        </p:nvSpPr>
        <p:spPr>
          <a:xfrm>
            <a:off x="936445" y="4672875"/>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18704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like singing and dancing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What do you like?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How do you like?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What can you do?</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55478" y="863455"/>
            <a:ext cx="444352" cy="523220"/>
          </a:xfrm>
          <a:prstGeom prst="rect">
            <a:avLst/>
          </a:prstGeom>
        </p:spPr>
        <p:txBody>
          <a:bodyPr wrap="none">
            <a:spAutoFit/>
          </a:bodyPr>
          <a:lstStyle/>
          <a:p>
            <a:r>
              <a:rPr lang="en-US" altLang="zh-CN" smtClean="0"/>
              <a:t>A</a:t>
            </a:r>
            <a:endParaRPr lang="zh-CN" altLang="en-US"/>
          </a:p>
        </p:txBody>
      </p:sp>
    </p:spTree>
    <p:extLst>
      <p:ext uri="{BB962C8B-B14F-4D97-AF65-F5344CB8AC3E}">
        <p14:creationId xmlns:p14="http://schemas.microsoft.com/office/powerpoint/2010/main" val="245305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八、 为下列对话选择相符的图片。</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r>
              <a:rPr lang="en-US" altLang="zh-CN" smtClean="0">
                <a:solidFill>
                  <a:prstClr val="black"/>
                </a:solidFill>
              </a:rPr>
              <a:t>A</a:t>
            </a:r>
            <a:r>
              <a:rPr lang="en-US" altLang="zh-CN">
                <a:solidFill>
                  <a:prstClr val="black"/>
                </a:solidFill>
              </a:rPr>
              <a:t>. </a:t>
            </a:r>
            <a:r>
              <a:rPr lang="zh-CN" altLang="zh-CN">
                <a:solidFill>
                  <a:prstClr val="black"/>
                </a:solidFill>
              </a:rPr>
              <a:t>　　</a:t>
            </a:r>
            <a:r>
              <a:rPr lang="en-US" altLang="zh-CN">
                <a:solidFill>
                  <a:prstClr val="black"/>
                </a:solidFill>
              </a:rPr>
              <a:t>        </a:t>
            </a:r>
            <a:r>
              <a:rPr lang="en-US" altLang="zh-CN" smtClean="0">
                <a:solidFill>
                  <a:prstClr val="black"/>
                </a:solidFill>
              </a:rPr>
              <a:t>     B</a:t>
            </a:r>
            <a:r>
              <a:rPr lang="en-US" altLang="zh-CN">
                <a:solidFill>
                  <a:prstClr val="black"/>
                </a:solidFill>
              </a:rPr>
              <a:t>. </a:t>
            </a:r>
            <a:r>
              <a:rPr lang="zh-CN" altLang="zh-CN">
                <a:solidFill>
                  <a:prstClr val="black"/>
                </a:solidFill>
              </a:rPr>
              <a:t>　　</a:t>
            </a:r>
            <a:r>
              <a:rPr lang="en-US" altLang="zh-CN">
                <a:solidFill>
                  <a:prstClr val="black"/>
                </a:solidFill>
              </a:rPr>
              <a:t>           </a:t>
            </a:r>
            <a:r>
              <a:rPr lang="en-US" altLang="zh-CN" smtClean="0">
                <a:solidFill>
                  <a:prstClr val="black"/>
                </a:solidFill>
              </a:rPr>
              <a:t>C.                         D</a:t>
            </a:r>
            <a:r>
              <a:rPr lang="en-US" altLang="zh-CN">
                <a:solidFill>
                  <a:prstClr val="black"/>
                </a:solidFill>
              </a:rPr>
              <a:t>.  </a:t>
            </a:r>
            <a:r>
              <a:rPr lang="en-US" altLang="zh-CN" smtClean="0">
                <a:solidFill>
                  <a:prstClr val="black"/>
                </a:solidFill>
              </a:rPr>
              <a:t>                  E</a:t>
            </a:r>
            <a:r>
              <a:rPr lang="en-US" altLang="zh-CN">
                <a:solidFill>
                  <a:prstClr val="black"/>
                </a:solidFill>
              </a:rPr>
              <a:t>. </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r>
              <a:rPr lang="zh-CN" altLang="zh-CN" smtClean="0"/>
              <a:t>（</a:t>
            </a:r>
            <a:r>
              <a:rPr lang="zh-CN" altLang="zh-CN"/>
              <a:t>　　）</a:t>
            </a:r>
            <a:r>
              <a:rPr lang="en-US" altLang="zh-CN"/>
              <a:t>1.</a:t>
            </a:r>
            <a:r>
              <a:rPr lang="zh-CN" altLang="zh-CN"/>
              <a:t>—</a:t>
            </a:r>
            <a:r>
              <a:rPr lang="en-US" altLang="zh-CN"/>
              <a:t>Can I write a letter to you in Chinese?</a:t>
            </a:r>
            <a:endParaRPr lang="zh-CN" altLang="zh-CN"/>
          </a:p>
          <a:p>
            <a:pPr hangingPunct="0"/>
            <a:r>
              <a:rPr lang="en-US" altLang="zh-CN" smtClean="0"/>
              <a:t>                   </a:t>
            </a:r>
            <a:r>
              <a:rPr lang="zh-CN" altLang="zh-CN" smtClean="0"/>
              <a:t>—</a:t>
            </a:r>
            <a:r>
              <a:rPr lang="en-US" altLang="zh-CN"/>
              <a:t>Of course.</a:t>
            </a:r>
            <a:endParaRPr lang="zh-CN" altLang="zh-CN"/>
          </a:p>
          <a:p>
            <a:pPr hangingPunct="0"/>
            <a:r>
              <a:rPr lang="zh-CN" altLang="zh-CN"/>
              <a:t>（　　）</a:t>
            </a:r>
            <a:r>
              <a:rPr lang="en-US" altLang="zh-CN"/>
              <a:t>2.</a:t>
            </a:r>
            <a:r>
              <a:rPr lang="zh-CN" altLang="zh-CN"/>
              <a:t>—</a:t>
            </a:r>
            <a:r>
              <a:rPr lang="en-US" altLang="zh-CN"/>
              <a:t>This is my little sister. She’s from Australia. </a:t>
            </a:r>
            <a:endParaRPr lang="zh-CN" altLang="zh-CN"/>
          </a:p>
          <a:p>
            <a:pPr hangingPunct="0"/>
            <a:r>
              <a:rPr lang="en-US" altLang="zh-CN" smtClean="0"/>
              <a:t>                   </a:t>
            </a:r>
            <a:r>
              <a:rPr lang="zh-CN" altLang="zh-CN" smtClean="0"/>
              <a:t>—</a:t>
            </a:r>
            <a:r>
              <a:rPr lang="en-US" altLang="zh-CN"/>
              <a:t>Pleased to meet you</a:t>
            </a:r>
            <a:r>
              <a:rPr lang="zh-CN" altLang="zh-CN" smtClean="0"/>
              <a:t>！</a:t>
            </a:r>
            <a:endParaRPr lang="zh-CN" altLang="zh-CN"/>
          </a:p>
        </p:txBody>
      </p:sp>
      <p:sp>
        <p:nvSpPr>
          <p:cNvPr id="4" name="矩形 3"/>
          <p:cNvSpPr/>
          <p:nvPr/>
        </p:nvSpPr>
        <p:spPr>
          <a:xfrm>
            <a:off x="928736" y="3244983"/>
            <a:ext cx="444352" cy="523220"/>
          </a:xfrm>
          <a:prstGeom prst="rect">
            <a:avLst/>
          </a:prstGeom>
        </p:spPr>
        <p:txBody>
          <a:bodyPr wrap="none">
            <a:spAutoFit/>
          </a:bodyPr>
          <a:lstStyle/>
          <a:p>
            <a:r>
              <a:rPr lang="en-US" altLang="zh-CN" smtClean="0"/>
              <a:t>A</a:t>
            </a:r>
            <a:endParaRPr lang="zh-CN" altLang="en-US"/>
          </a:p>
        </p:txBody>
      </p:sp>
      <p:sp>
        <p:nvSpPr>
          <p:cNvPr id="5" name="矩形 4"/>
          <p:cNvSpPr/>
          <p:nvPr/>
        </p:nvSpPr>
        <p:spPr>
          <a:xfrm>
            <a:off x="928736" y="4552093"/>
            <a:ext cx="444352" cy="523220"/>
          </a:xfrm>
          <a:prstGeom prst="rect">
            <a:avLst/>
          </a:prstGeom>
        </p:spPr>
        <p:txBody>
          <a:bodyPr wrap="none">
            <a:spAutoFit/>
          </a:bodyPr>
          <a:lstStyle/>
          <a:p>
            <a:r>
              <a:rPr lang="en-US" altLang="zh-CN" smtClean="0"/>
              <a:t>C</a:t>
            </a:r>
            <a:endParaRPr lang="zh-CN" altLang="en-US"/>
          </a:p>
        </p:txBody>
      </p:sp>
      <p:pic>
        <p:nvPicPr>
          <p:cNvPr id="6" name="fd36.jpg" descr="id:2147488277;FounderCES"/>
          <p:cNvPicPr/>
          <p:nvPr/>
        </p:nvPicPr>
        <p:blipFill>
          <a:blip r:embed="rId2"/>
          <a:stretch>
            <a:fillRect/>
          </a:stretch>
        </p:blipFill>
        <p:spPr>
          <a:xfrm>
            <a:off x="877968" y="1570668"/>
            <a:ext cx="1638078" cy="1237242"/>
          </a:xfrm>
          <a:prstGeom prst="rect">
            <a:avLst/>
          </a:prstGeom>
        </p:spPr>
      </p:pic>
      <p:pic>
        <p:nvPicPr>
          <p:cNvPr id="7" name="ef121.jpg" descr="id:2147488284;FounderCES"/>
          <p:cNvPicPr/>
          <p:nvPr/>
        </p:nvPicPr>
        <p:blipFill>
          <a:blip r:embed="rId3"/>
          <a:stretch>
            <a:fillRect/>
          </a:stretch>
        </p:blipFill>
        <p:spPr>
          <a:xfrm>
            <a:off x="3274560" y="1520526"/>
            <a:ext cx="1422510" cy="1337525"/>
          </a:xfrm>
          <a:prstGeom prst="rect">
            <a:avLst/>
          </a:prstGeom>
        </p:spPr>
      </p:pic>
      <p:pic>
        <p:nvPicPr>
          <p:cNvPr id="8" name="ef122.jpg" descr="id:2147488291;FounderCES"/>
          <p:cNvPicPr/>
          <p:nvPr/>
        </p:nvPicPr>
        <p:blipFill>
          <a:blip r:embed="rId4"/>
          <a:stretch>
            <a:fillRect/>
          </a:stretch>
        </p:blipFill>
        <p:spPr>
          <a:xfrm>
            <a:off x="5355562" y="1621155"/>
            <a:ext cx="1944216" cy="1236896"/>
          </a:xfrm>
          <a:prstGeom prst="rect">
            <a:avLst/>
          </a:prstGeom>
        </p:spPr>
      </p:pic>
      <p:pic>
        <p:nvPicPr>
          <p:cNvPr id="9" name="ef123.jpg" descr="id:2147488298;FounderCES"/>
          <p:cNvPicPr/>
          <p:nvPr/>
        </p:nvPicPr>
        <p:blipFill>
          <a:blip r:embed="rId5"/>
          <a:stretch>
            <a:fillRect/>
          </a:stretch>
        </p:blipFill>
        <p:spPr>
          <a:xfrm>
            <a:off x="7823398" y="1579137"/>
            <a:ext cx="1538112" cy="1220302"/>
          </a:xfrm>
          <a:prstGeom prst="rect">
            <a:avLst/>
          </a:prstGeom>
        </p:spPr>
      </p:pic>
      <p:pic>
        <p:nvPicPr>
          <p:cNvPr id="10" name="ef124.jpg" descr="id:2147488305;FounderCES"/>
          <p:cNvPicPr/>
          <p:nvPr/>
        </p:nvPicPr>
        <p:blipFill>
          <a:blip r:embed="rId6"/>
          <a:stretch>
            <a:fillRect/>
          </a:stretch>
        </p:blipFill>
        <p:spPr>
          <a:xfrm>
            <a:off x="9885130" y="1328065"/>
            <a:ext cx="1178628" cy="1479845"/>
          </a:xfrm>
          <a:prstGeom prst="rect">
            <a:avLst/>
          </a:prstGeom>
        </p:spPr>
      </p:pic>
    </p:spTree>
    <p:extLst>
      <p:ext uri="{BB962C8B-B14F-4D97-AF65-F5344CB8AC3E}">
        <p14:creationId xmlns:p14="http://schemas.microsoft.com/office/powerpoint/2010/main" val="1972308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6948"/>
            <a:ext cx="11485848" cy="4616648"/>
          </a:xfrm>
        </p:spPr>
        <p:txBody>
          <a:bodyPr/>
          <a:lstStyle/>
          <a:p>
            <a:pPr hangingPunct="0"/>
            <a:r>
              <a:rPr lang="en-US" altLang="zh-CN">
                <a:solidFill>
                  <a:prstClr val="black"/>
                </a:solidFill>
              </a:rPr>
              <a:t>A. </a:t>
            </a:r>
            <a:r>
              <a:rPr lang="zh-CN" altLang="zh-CN">
                <a:solidFill>
                  <a:prstClr val="black"/>
                </a:solidFill>
              </a:rPr>
              <a:t>　　</a:t>
            </a:r>
            <a:r>
              <a:rPr lang="en-US" altLang="zh-CN">
                <a:solidFill>
                  <a:prstClr val="black"/>
                </a:solidFill>
              </a:rPr>
              <a:t>             B. </a:t>
            </a:r>
            <a:r>
              <a:rPr lang="zh-CN" altLang="zh-CN">
                <a:solidFill>
                  <a:prstClr val="black"/>
                </a:solidFill>
              </a:rPr>
              <a:t>　　</a:t>
            </a:r>
            <a:r>
              <a:rPr lang="en-US" altLang="zh-CN">
                <a:solidFill>
                  <a:prstClr val="black"/>
                </a:solidFill>
              </a:rPr>
              <a:t>           C.                         D.                    E. </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endParaRPr lang="en-US" altLang="zh-CN" smtClean="0">
              <a:solidFill>
                <a:prstClr val="black"/>
              </a:solidFill>
            </a:endParaRPr>
          </a:p>
          <a:p>
            <a:pPr lvl="0" hangingPunct="0"/>
            <a:r>
              <a:rPr lang="zh-CN" altLang="zh-CN" smtClean="0">
                <a:solidFill>
                  <a:prstClr val="black"/>
                </a:solidFill>
              </a:rPr>
              <a:t>（</a:t>
            </a:r>
            <a:r>
              <a:rPr lang="zh-CN" altLang="zh-CN">
                <a:solidFill>
                  <a:prstClr val="black"/>
                </a:solidFill>
              </a:rPr>
              <a:t>　　）</a:t>
            </a:r>
            <a:r>
              <a:rPr lang="en-US" altLang="zh-CN">
                <a:solidFill>
                  <a:prstClr val="black"/>
                </a:solidFill>
              </a:rPr>
              <a:t>3.</a:t>
            </a:r>
            <a:r>
              <a:rPr lang="zh-CN" altLang="zh-CN">
                <a:solidFill>
                  <a:prstClr val="black"/>
                </a:solidFill>
              </a:rPr>
              <a:t>—</a:t>
            </a:r>
            <a:r>
              <a:rPr lang="en-US" altLang="zh-CN">
                <a:solidFill>
                  <a:prstClr val="black"/>
                </a:solidFill>
              </a:rPr>
              <a:t>What can you do?</a:t>
            </a:r>
            <a:r>
              <a:rPr lang="zh-CN" altLang="zh-CN">
                <a:solidFill>
                  <a:prstClr val="black"/>
                </a:solidFill>
              </a:rPr>
              <a:t>—</a:t>
            </a:r>
            <a:r>
              <a:rPr lang="en-US" altLang="zh-CN">
                <a:solidFill>
                  <a:prstClr val="black"/>
                </a:solidFill>
              </a:rPr>
              <a:t>We can speak English.</a:t>
            </a:r>
            <a:endParaRPr lang="zh-CN" altLang="zh-CN">
              <a:solidFill>
                <a:prstClr val="black"/>
              </a:solidFill>
            </a:endParaRPr>
          </a:p>
          <a:p>
            <a:pPr lvl="0" hangingPunct="0"/>
            <a:r>
              <a:rPr lang="zh-CN" altLang="zh-CN">
                <a:solidFill>
                  <a:prstClr val="black"/>
                </a:solidFill>
              </a:rPr>
              <a:t>（　　）</a:t>
            </a:r>
            <a:r>
              <a:rPr lang="en-US" altLang="zh-CN">
                <a:solidFill>
                  <a:prstClr val="black"/>
                </a:solidFill>
              </a:rPr>
              <a:t>4.</a:t>
            </a:r>
            <a:r>
              <a:rPr lang="zh-CN" altLang="zh-CN">
                <a:solidFill>
                  <a:prstClr val="black"/>
                </a:solidFill>
              </a:rPr>
              <a:t>—</a:t>
            </a:r>
            <a:r>
              <a:rPr lang="en-US" altLang="zh-CN">
                <a:solidFill>
                  <a:prstClr val="black"/>
                </a:solidFill>
              </a:rPr>
              <a:t>Can you use the computer?</a:t>
            </a:r>
            <a:endParaRPr lang="zh-CN" altLang="zh-CN">
              <a:solidFill>
                <a:prstClr val="black"/>
              </a:solidFill>
            </a:endParaRPr>
          </a:p>
          <a:p>
            <a:pPr lvl="0" hangingPunct="0"/>
            <a:r>
              <a:rPr lang="en-US" altLang="zh-CN">
                <a:solidFill>
                  <a:prstClr val="black"/>
                </a:solidFill>
              </a:rPr>
              <a:t>                   </a:t>
            </a:r>
            <a:r>
              <a:rPr lang="zh-CN" altLang="zh-CN">
                <a:solidFill>
                  <a:prstClr val="black"/>
                </a:solidFill>
              </a:rPr>
              <a:t>—</a:t>
            </a:r>
            <a:r>
              <a:rPr lang="en-US" altLang="zh-CN">
                <a:solidFill>
                  <a:prstClr val="black"/>
                </a:solidFill>
              </a:rPr>
              <a:t>Yes, I can. Look, I can use it very well.</a:t>
            </a:r>
            <a:endParaRPr lang="zh-CN" altLang="zh-CN">
              <a:solidFill>
                <a:prstClr val="black"/>
              </a:solidFill>
            </a:endParaRPr>
          </a:p>
          <a:p>
            <a:pPr lvl="0" hangingPunct="0"/>
            <a:r>
              <a:rPr lang="zh-CN" altLang="zh-CN">
                <a:solidFill>
                  <a:prstClr val="black"/>
                </a:solidFill>
              </a:rPr>
              <a:t>（　　）</a:t>
            </a:r>
            <a:r>
              <a:rPr lang="en-US" altLang="zh-CN">
                <a:solidFill>
                  <a:prstClr val="black"/>
                </a:solidFill>
              </a:rPr>
              <a:t>5.</a:t>
            </a:r>
            <a:r>
              <a:rPr lang="zh-CN" altLang="zh-CN">
                <a:solidFill>
                  <a:prstClr val="black"/>
                </a:solidFill>
              </a:rPr>
              <a:t>—</a:t>
            </a:r>
            <a:r>
              <a:rPr lang="en-US" altLang="zh-CN">
                <a:solidFill>
                  <a:prstClr val="black"/>
                </a:solidFill>
              </a:rPr>
              <a:t>Do you like dancing?</a:t>
            </a:r>
            <a:endParaRPr lang="zh-CN" altLang="zh-CN">
              <a:solidFill>
                <a:prstClr val="black"/>
              </a:solidFill>
            </a:endParaRPr>
          </a:p>
          <a:p>
            <a:pPr lvl="0" hangingPunct="0"/>
            <a:r>
              <a:rPr lang="en-US" altLang="zh-CN">
                <a:solidFill>
                  <a:prstClr val="black"/>
                </a:solidFill>
              </a:rPr>
              <a:t>                   </a:t>
            </a:r>
            <a:r>
              <a:rPr lang="zh-CN" altLang="zh-CN">
                <a:solidFill>
                  <a:prstClr val="black"/>
                </a:solidFill>
              </a:rPr>
              <a:t>—</a:t>
            </a:r>
            <a:r>
              <a:rPr lang="en-US" altLang="zh-CN">
                <a:solidFill>
                  <a:prstClr val="black"/>
                </a:solidFill>
              </a:rPr>
              <a:t>Yes, I do. And I can swim and play the guitar too</a:t>
            </a:r>
            <a:r>
              <a:rPr lang="en-US" altLang="zh-CN" smtClean="0">
                <a:solidFill>
                  <a:prstClr val="black"/>
                </a:solidFill>
              </a:rPr>
              <a:t>.</a:t>
            </a:r>
            <a:endParaRPr lang="zh-CN" altLang="zh-CN">
              <a:solidFill>
                <a:prstClr val="black"/>
              </a:solidFill>
            </a:endParaRPr>
          </a:p>
        </p:txBody>
      </p:sp>
      <p:sp>
        <p:nvSpPr>
          <p:cNvPr id="5" name="矩形 4"/>
          <p:cNvSpPr/>
          <p:nvPr/>
        </p:nvSpPr>
        <p:spPr>
          <a:xfrm>
            <a:off x="946842" y="2343239"/>
            <a:ext cx="423514" cy="523220"/>
          </a:xfrm>
          <a:prstGeom prst="rect">
            <a:avLst/>
          </a:prstGeom>
        </p:spPr>
        <p:txBody>
          <a:bodyPr wrap="none">
            <a:spAutoFit/>
          </a:bodyPr>
          <a:lstStyle/>
          <a:p>
            <a:r>
              <a:rPr lang="en-US" altLang="zh-CN"/>
              <a:t>B</a:t>
            </a:r>
            <a:endParaRPr lang="zh-CN" altLang="en-US"/>
          </a:p>
        </p:txBody>
      </p:sp>
      <p:sp>
        <p:nvSpPr>
          <p:cNvPr id="6" name="矩形 5"/>
          <p:cNvSpPr/>
          <p:nvPr/>
        </p:nvSpPr>
        <p:spPr>
          <a:xfrm>
            <a:off x="946842" y="2953268"/>
            <a:ext cx="444352" cy="523220"/>
          </a:xfrm>
          <a:prstGeom prst="rect">
            <a:avLst/>
          </a:prstGeom>
        </p:spPr>
        <p:txBody>
          <a:bodyPr wrap="none">
            <a:spAutoFit/>
          </a:bodyPr>
          <a:lstStyle/>
          <a:p>
            <a:r>
              <a:rPr lang="en-US" altLang="zh-CN" smtClean="0"/>
              <a:t>D</a:t>
            </a:r>
            <a:endParaRPr lang="zh-CN" altLang="en-US"/>
          </a:p>
        </p:txBody>
      </p:sp>
      <p:sp>
        <p:nvSpPr>
          <p:cNvPr id="7" name="矩形 6"/>
          <p:cNvSpPr/>
          <p:nvPr/>
        </p:nvSpPr>
        <p:spPr>
          <a:xfrm>
            <a:off x="946842" y="4274917"/>
            <a:ext cx="423514" cy="523220"/>
          </a:xfrm>
          <a:prstGeom prst="rect">
            <a:avLst/>
          </a:prstGeom>
        </p:spPr>
        <p:txBody>
          <a:bodyPr wrap="none">
            <a:spAutoFit/>
          </a:bodyPr>
          <a:lstStyle/>
          <a:p>
            <a:r>
              <a:rPr lang="en-US" altLang="zh-CN" smtClean="0"/>
              <a:t>E</a:t>
            </a:r>
            <a:endParaRPr lang="zh-CN" altLang="en-US"/>
          </a:p>
        </p:txBody>
      </p:sp>
      <p:pic>
        <p:nvPicPr>
          <p:cNvPr id="8" name="fd36.jpg" descr="id:2147488277;FounderCES"/>
          <p:cNvPicPr/>
          <p:nvPr/>
        </p:nvPicPr>
        <p:blipFill>
          <a:blip r:embed="rId2"/>
          <a:stretch>
            <a:fillRect/>
          </a:stretch>
        </p:blipFill>
        <p:spPr>
          <a:xfrm>
            <a:off x="877968" y="863291"/>
            <a:ext cx="1638078" cy="1237242"/>
          </a:xfrm>
          <a:prstGeom prst="rect">
            <a:avLst/>
          </a:prstGeom>
        </p:spPr>
      </p:pic>
      <p:pic>
        <p:nvPicPr>
          <p:cNvPr id="9" name="ef121.jpg" descr="id:2147488284;FounderCES"/>
          <p:cNvPicPr/>
          <p:nvPr/>
        </p:nvPicPr>
        <p:blipFill>
          <a:blip r:embed="rId3"/>
          <a:stretch>
            <a:fillRect/>
          </a:stretch>
        </p:blipFill>
        <p:spPr>
          <a:xfrm>
            <a:off x="3274560" y="813149"/>
            <a:ext cx="1422510" cy="1337525"/>
          </a:xfrm>
          <a:prstGeom prst="rect">
            <a:avLst/>
          </a:prstGeom>
        </p:spPr>
      </p:pic>
      <p:pic>
        <p:nvPicPr>
          <p:cNvPr id="10" name="ef122.jpg" descr="id:2147488291;FounderCES"/>
          <p:cNvPicPr/>
          <p:nvPr/>
        </p:nvPicPr>
        <p:blipFill>
          <a:blip r:embed="rId4"/>
          <a:stretch>
            <a:fillRect/>
          </a:stretch>
        </p:blipFill>
        <p:spPr>
          <a:xfrm>
            <a:off x="5355562" y="913778"/>
            <a:ext cx="1944216" cy="1236896"/>
          </a:xfrm>
          <a:prstGeom prst="rect">
            <a:avLst/>
          </a:prstGeom>
        </p:spPr>
      </p:pic>
      <p:pic>
        <p:nvPicPr>
          <p:cNvPr id="11" name="ef123.jpg" descr="id:2147488298;FounderCES"/>
          <p:cNvPicPr/>
          <p:nvPr/>
        </p:nvPicPr>
        <p:blipFill>
          <a:blip r:embed="rId5"/>
          <a:stretch>
            <a:fillRect/>
          </a:stretch>
        </p:blipFill>
        <p:spPr>
          <a:xfrm>
            <a:off x="7823398" y="871760"/>
            <a:ext cx="1538112" cy="1220302"/>
          </a:xfrm>
          <a:prstGeom prst="rect">
            <a:avLst/>
          </a:prstGeom>
        </p:spPr>
      </p:pic>
      <p:pic>
        <p:nvPicPr>
          <p:cNvPr id="12" name="ef124.jpg" descr="id:2147488305;FounderCES"/>
          <p:cNvPicPr/>
          <p:nvPr/>
        </p:nvPicPr>
        <p:blipFill>
          <a:blip r:embed="rId6"/>
          <a:stretch>
            <a:fillRect/>
          </a:stretch>
        </p:blipFill>
        <p:spPr>
          <a:xfrm>
            <a:off x="9885130" y="620688"/>
            <a:ext cx="1178628" cy="1479845"/>
          </a:xfrm>
          <a:prstGeom prst="rect">
            <a:avLst/>
          </a:prstGeom>
        </p:spPr>
      </p:pic>
    </p:spTree>
    <p:extLst>
      <p:ext uri="{BB962C8B-B14F-4D97-AF65-F5344CB8AC3E}">
        <p14:creationId xmlns:p14="http://schemas.microsoft.com/office/powerpoint/2010/main" val="3714184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09310"/>
          </a:xfrm>
        </p:spPr>
        <p:txBody>
          <a:bodyPr/>
          <a:lstStyle/>
          <a:p>
            <a:pPr hangingPunct="0">
              <a:spcAft>
                <a:spcPts val="0"/>
              </a:spcAft>
              <a:tabLst>
                <a:tab pos="4860925" algn="l"/>
              </a:tabLst>
            </a:pP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九、 根据图片提示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补全句子或对话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1"/>
            <a:r>
              <a:rPr lang="en-US" altLang="zh-CN" dirty="0" smtClean="0"/>
              <a:t>1</a:t>
            </a:r>
            <a:r>
              <a:rPr lang="en-US" altLang="zh-CN" dirty="0"/>
              <a:t>.                      </a:t>
            </a:r>
            <a:r>
              <a:rPr lang="en-US" altLang="zh-CN" dirty="0" smtClean="0"/>
              <a:t> </a:t>
            </a:r>
            <a:r>
              <a:rPr lang="en-US" altLang="zh-CN" dirty="0"/>
              <a:t>2.                      </a:t>
            </a:r>
            <a:r>
              <a:rPr lang="en-US" altLang="zh-CN" dirty="0" smtClean="0"/>
              <a:t>3</a:t>
            </a:r>
            <a:r>
              <a:rPr lang="en-US" altLang="zh-CN" dirty="0"/>
              <a:t>.              </a:t>
            </a:r>
            <a:r>
              <a:rPr lang="en-US" altLang="zh-CN" dirty="0" smtClean="0"/>
              <a:t>       4</a:t>
            </a:r>
            <a:r>
              <a:rPr lang="en-US" altLang="zh-CN" dirty="0"/>
              <a:t>.                    </a:t>
            </a:r>
            <a:r>
              <a:rPr lang="en-US" altLang="zh-CN" dirty="0" smtClean="0"/>
              <a:t>5.</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they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English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 they can</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write an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English</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 to meet you</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be my friend?</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tell me an interesting _____</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Grandma?</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little girl likes _______ very much, because it is sweet</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2612079" y="2744031"/>
            <a:ext cx="1063112" cy="523220"/>
          </a:xfrm>
          <a:prstGeom prst="rect">
            <a:avLst/>
          </a:prstGeom>
        </p:spPr>
        <p:txBody>
          <a:bodyPr wrap="none">
            <a:spAutoFit/>
          </a:bodyPr>
          <a:lstStyle/>
          <a:p>
            <a:r>
              <a:rPr lang="en-US" altLang="zh-CN"/>
              <a:t>speak</a:t>
            </a:r>
            <a:endParaRPr lang="zh-CN" altLang="en-US"/>
          </a:p>
        </p:txBody>
      </p:sp>
      <p:sp>
        <p:nvSpPr>
          <p:cNvPr id="7" name="矩形 6"/>
          <p:cNvSpPr/>
          <p:nvPr/>
        </p:nvSpPr>
        <p:spPr>
          <a:xfrm>
            <a:off x="3340378" y="4094608"/>
            <a:ext cx="1021433" cy="523220"/>
          </a:xfrm>
          <a:prstGeom prst="rect">
            <a:avLst/>
          </a:prstGeom>
        </p:spPr>
        <p:txBody>
          <a:bodyPr wrap="none">
            <a:spAutoFit/>
          </a:bodyPr>
          <a:lstStyle/>
          <a:p>
            <a:r>
              <a:rPr lang="en-US" altLang="zh-CN"/>
              <a:t>email</a:t>
            </a:r>
            <a:endParaRPr lang="zh-CN" altLang="en-US"/>
          </a:p>
        </p:txBody>
      </p:sp>
      <p:pic>
        <p:nvPicPr>
          <p:cNvPr id="6" name="ef102.jpg" descr="id:2147488312;FounderCES"/>
          <p:cNvPicPr/>
          <p:nvPr/>
        </p:nvPicPr>
        <p:blipFill>
          <a:blip r:embed="rId2"/>
          <a:stretch>
            <a:fillRect/>
          </a:stretch>
        </p:blipFill>
        <p:spPr>
          <a:xfrm>
            <a:off x="910630" y="1412776"/>
            <a:ext cx="1377406" cy="1297820"/>
          </a:xfrm>
          <a:prstGeom prst="rect">
            <a:avLst/>
          </a:prstGeom>
        </p:spPr>
      </p:pic>
      <p:pic>
        <p:nvPicPr>
          <p:cNvPr id="8" name="ef103.jpg" descr="id:2147488319;FounderCES"/>
          <p:cNvPicPr/>
          <p:nvPr/>
        </p:nvPicPr>
        <p:blipFill>
          <a:blip r:embed="rId3"/>
          <a:stretch>
            <a:fillRect/>
          </a:stretch>
        </p:blipFill>
        <p:spPr>
          <a:xfrm>
            <a:off x="3154895" y="1551162"/>
            <a:ext cx="1633574" cy="1159434"/>
          </a:xfrm>
          <a:prstGeom prst="rect">
            <a:avLst/>
          </a:prstGeom>
        </p:spPr>
      </p:pic>
      <p:pic>
        <p:nvPicPr>
          <p:cNvPr id="9" name="ef104.jpg" descr="id:2147488326;FounderCES"/>
          <p:cNvPicPr/>
          <p:nvPr/>
        </p:nvPicPr>
        <p:blipFill>
          <a:blip r:embed="rId4"/>
          <a:stretch>
            <a:fillRect/>
          </a:stretch>
        </p:blipFill>
        <p:spPr>
          <a:xfrm>
            <a:off x="5360629" y="1493388"/>
            <a:ext cx="1578279" cy="1217208"/>
          </a:xfrm>
          <a:prstGeom prst="rect">
            <a:avLst/>
          </a:prstGeom>
        </p:spPr>
      </p:pic>
      <p:pic>
        <p:nvPicPr>
          <p:cNvPr id="10" name="ef37.jpg" descr="id:2147488333;FounderCES"/>
          <p:cNvPicPr/>
          <p:nvPr/>
        </p:nvPicPr>
        <p:blipFill>
          <a:blip r:embed="rId5"/>
          <a:stretch>
            <a:fillRect/>
          </a:stretch>
        </p:blipFill>
        <p:spPr>
          <a:xfrm>
            <a:off x="7511068" y="1396570"/>
            <a:ext cx="1512168" cy="1290898"/>
          </a:xfrm>
          <a:prstGeom prst="rect">
            <a:avLst/>
          </a:prstGeom>
        </p:spPr>
      </p:pic>
      <p:pic>
        <p:nvPicPr>
          <p:cNvPr id="11" name="ef38.jpg" descr="id:2147488340;FounderCES"/>
          <p:cNvPicPr/>
          <p:nvPr/>
        </p:nvPicPr>
        <p:blipFill>
          <a:blip r:embed="rId6"/>
          <a:stretch>
            <a:fillRect/>
          </a:stretch>
        </p:blipFill>
        <p:spPr>
          <a:xfrm>
            <a:off x="9562963" y="1396571"/>
            <a:ext cx="1860835" cy="1290898"/>
          </a:xfrm>
          <a:prstGeom prst="rect">
            <a:avLst/>
          </a:prstGeom>
        </p:spPr>
      </p:pic>
      <p:sp>
        <p:nvSpPr>
          <p:cNvPr id="12" name="矩形 11"/>
          <p:cNvSpPr/>
          <p:nvPr/>
        </p:nvSpPr>
        <p:spPr>
          <a:xfrm>
            <a:off x="820516" y="4739014"/>
            <a:ext cx="2973891" cy="523220"/>
          </a:xfrm>
          <a:prstGeom prst="rect">
            <a:avLst/>
          </a:prstGeom>
        </p:spPr>
        <p:txBody>
          <a:bodyPr wrap="none">
            <a:spAutoFit/>
          </a:bodyPr>
          <a:lstStyle/>
          <a:p>
            <a:r>
              <a:rPr lang="en-US" altLang="zh-CN"/>
              <a:t>Pleased/Nice/Glad</a:t>
            </a:r>
            <a:endParaRPr lang="zh-CN" altLang="en-US"/>
          </a:p>
        </p:txBody>
      </p:sp>
      <p:sp>
        <p:nvSpPr>
          <p:cNvPr id="13" name="矩形 12"/>
          <p:cNvSpPr/>
          <p:nvPr/>
        </p:nvSpPr>
        <p:spPr>
          <a:xfrm>
            <a:off x="5133501" y="5314659"/>
            <a:ext cx="962123" cy="523220"/>
          </a:xfrm>
          <a:prstGeom prst="rect">
            <a:avLst/>
          </a:prstGeom>
        </p:spPr>
        <p:txBody>
          <a:bodyPr wrap="none">
            <a:spAutoFit/>
          </a:bodyPr>
          <a:lstStyle/>
          <a:p>
            <a:r>
              <a:rPr lang="en-US" altLang="zh-CN"/>
              <a:t>story</a:t>
            </a:r>
            <a:endParaRPr lang="zh-CN" altLang="en-US"/>
          </a:p>
        </p:txBody>
      </p:sp>
      <p:sp>
        <p:nvSpPr>
          <p:cNvPr id="14" name="矩形 13"/>
          <p:cNvSpPr/>
          <p:nvPr/>
        </p:nvSpPr>
        <p:spPr>
          <a:xfrm>
            <a:off x="3656405" y="5947806"/>
            <a:ext cx="1103187" cy="523220"/>
          </a:xfrm>
          <a:prstGeom prst="rect">
            <a:avLst/>
          </a:prstGeom>
        </p:spPr>
        <p:txBody>
          <a:bodyPr wrap="none">
            <a:spAutoFit/>
          </a:bodyPr>
          <a:lstStyle/>
          <a:p>
            <a:r>
              <a:rPr lang="en-US" altLang="zh-CN"/>
              <a:t>candy</a:t>
            </a:r>
            <a:endParaRPr lang="zh-CN" altLang="en-US"/>
          </a:p>
        </p:txBody>
      </p:sp>
    </p:spTree>
    <p:extLst>
      <p:ext uri="{BB962C8B-B14F-4D97-AF65-F5344CB8AC3E}">
        <p14:creationId xmlns:p14="http://schemas.microsoft.com/office/powerpoint/2010/main" val="986271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303177"/>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想在笔友网上找一名笔友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下表是四位小朋友的基本信息</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请根据表格回答问题</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978446" y="927463"/>
            <a:ext cx="2806388" cy="447213"/>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727837663"/>
              </p:ext>
            </p:extLst>
          </p:nvPr>
        </p:nvGraphicFramePr>
        <p:xfrm>
          <a:off x="360854" y="2202462"/>
          <a:ext cx="11485847" cy="3467441"/>
        </p:xfrm>
        <a:graphic>
          <a:graphicData uri="http://schemas.openxmlformats.org/drawingml/2006/table">
            <a:tbl>
              <a:tblPr firstRow="1" firstCol="1" bandRow="1"/>
              <a:tblGrid>
                <a:gridCol w="1269856">
                  <a:extLst>
                    <a:ext uri="{9D8B030D-6E8A-4147-A177-3AD203B41FA5}">
                      <a16:colId xmlns:a16="http://schemas.microsoft.com/office/drawing/2014/main" val="1029919734"/>
                    </a:ext>
                  </a:extLst>
                </a:gridCol>
                <a:gridCol w="1080120">
                  <a:extLst>
                    <a:ext uri="{9D8B030D-6E8A-4147-A177-3AD203B41FA5}">
                      <a16:colId xmlns:a16="http://schemas.microsoft.com/office/drawing/2014/main" val="3773233621"/>
                    </a:ext>
                  </a:extLst>
                </a:gridCol>
                <a:gridCol w="3888432">
                  <a:extLst>
                    <a:ext uri="{9D8B030D-6E8A-4147-A177-3AD203B41FA5}">
                      <a16:colId xmlns:a16="http://schemas.microsoft.com/office/drawing/2014/main" val="2029427853"/>
                    </a:ext>
                  </a:extLst>
                </a:gridCol>
                <a:gridCol w="2448272">
                  <a:extLst>
                    <a:ext uri="{9D8B030D-6E8A-4147-A177-3AD203B41FA5}">
                      <a16:colId xmlns:a16="http://schemas.microsoft.com/office/drawing/2014/main" val="1495618607"/>
                    </a:ext>
                  </a:extLst>
                </a:gridCol>
                <a:gridCol w="2799167">
                  <a:extLst>
                    <a:ext uri="{9D8B030D-6E8A-4147-A177-3AD203B41FA5}">
                      <a16:colId xmlns:a16="http://schemas.microsoft.com/office/drawing/2014/main" val="3692503369"/>
                    </a:ext>
                  </a:extLst>
                </a:gridCol>
              </a:tblGrid>
              <a:tr h="604747">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Name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Sex</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From</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Can</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Hobby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8219730"/>
                  </a:ext>
                </a:extLst>
              </a:tr>
              <a:tr h="630940">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Xiaohu</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Hong Kong, China</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run fast</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reading</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2771179"/>
                  </a:ext>
                </a:extLst>
              </a:tr>
              <a:tr h="604747">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Yao</a:t>
                      </a: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Li</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girl</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Jilin, China</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make cakes</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skating</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91919"/>
                  </a:ext>
                </a:extLst>
              </a:tr>
              <a:tr h="588215">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Tory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girl</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New York, the US</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speak Chinese</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drawing</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10906247"/>
                  </a:ext>
                </a:extLst>
              </a:tr>
              <a:tr h="907121">
                <a:tc>
                  <a:txBody>
                    <a:bodyPr/>
                    <a:lstStyle/>
                    <a:p>
                      <a:pPr algn="ctr" hangingPunct="0">
                        <a:lnSpc>
                          <a:spcPct val="150000"/>
                        </a:lnSpc>
                        <a:spcAft>
                          <a:spcPts val="0"/>
                        </a:spcAft>
                        <a:tabLst>
                          <a:tab pos="4860925" algn="l"/>
                        </a:tabLst>
                      </a:pPr>
                      <a:r>
                        <a:rPr lang="en-US" sz="28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Max</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boy</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London, the UK</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skate well</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tabLst>
                          <a:tab pos="4860925" algn="l"/>
                        </a:tabLst>
                      </a:pPr>
                      <a:r>
                        <a:rPr lang="en-US"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collecting stamps</a:t>
                      </a:r>
                      <a:endParaRPr 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3675" marR="33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520685"/>
                  </a:ext>
                </a:extLst>
              </a:tr>
            </a:tbl>
          </a:graphicData>
        </a:graphic>
      </p:graphicFrame>
    </p:spTree>
    <p:extLst>
      <p:ext uri="{BB962C8B-B14F-4D97-AF65-F5344CB8AC3E}">
        <p14:creationId xmlns:p14="http://schemas.microsoft.com/office/powerpoint/2010/main" val="12401274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Xiaohu like?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is Yao Li from?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Tory like swimming?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06574" y="1466678"/>
            <a:ext cx="2759025" cy="523220"/>
          </a:xfrm>
          <a:prstGeom prst="rect">
            <a:avLst/>
          </a:prstGeom>
        </p:spPr>
        <p:txBody>
          <a:bodyPr wrap="none">
            <a:spAutoFit/>
          </a:bodyPr>
          <a:lstStyle/>
          <a:p>
            <a:r>
              <a:rPr lang="en-US" altLang="zh-CN"/>
              <a:t>He likes reading.</a:t>
            </a:r>
            <a:endParaRPr lang="zh-CN" altLang="en-US"/>
          </a:p>
        </p:txBody>
      </p:sp>
      <p:sp>
        <p:nvSpPr>
          <p:cNvPr id="6" name="矩形 5"/>
          <p:cNvSpPr/>
          <p:nvPr/>
        </p:nvSpPr>
        <p:spPr>
          <a:xfrm>
            <a:off x="424680" y="2775630"/>
            <a:ext cx="3890745" cy="523220"/>
          </a:xfrm>
          <a:prstGeom prst="rect">
            <a:avLst/>
          </a:prstGeom>
        </p:spPr>
        <p:txBody>
          <a:bodyPr wrap="none">
            <a:spAutoFit/>
          </a:bodyPr>
          <a:lstStyle/>
          <a:p>
            <a:r>
              <a:rPr lang="en-US" altLang="zh-CN"/>
              <a:t>She is from Jilin, China.</a:t>
            </a:r>
            <a:endParaRPr lang="zh-CN" altLang="en-US"/>
          </a:p>
        </p:txBody>
      </p:sp>
      <p:sp>
        <p:nvSpPr>
          <p:cNvPr id="8" name="矩形 7"/>
          <p:cNvSpPr/>
          <p:nvPr/>
        </p:nvSpPr>
        <p:spPr>
          <a:xfrm>
            <a:off x="424680" y="4057423"/>
            <a:ext cx="2600392" cy="523220"/>
          </a:xfrm>
          <a:prstGeom prst="rect">
            <a:avLst/>
          </a:prstGeom>
        </p:spPr>
        <p:txBody>
          <a:bodyPr wrap="none">
            <a:spAutoFit/>
          </a:bodyPr>
          <a:lstStyle/>
          <a:p>
            <a:r>
              <a:rPr lang="en-US" altLang="zh-CN"/>
              <a:t>No, she doesn’t.</a:t>
            </a:r>
            <a:endParaRPr lang="zh-CN" altLang="en-US"/>
          </a:p>
        </p:txBody>
      </p:sp>
    </p:spTree>
    <p:extLst>
      <p:ext uri="{BB962C8B-B14F-4D97-AF65-F5344CB8AC3E}">
        <p14:creationId xmlns:p14="http://schemas.microsoft.com/office/powerpoint/2010/main" val="510787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Max like?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Tory speak Chinese?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pen friend do you want to choose?Why</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766615" y="3501008"/>
            <a:ext cx="3024336" cy="442344"/>
          </a:xfrm>
          <a:prstGeom prst="rect">
            <a:avLst/>
          </a:prstGeom>
        </p:spPr>
      </p:pic>
      <p:sp>
        <p:nvSpPr>
          <p:cNvPr id="5" name="矩形 4"/>
          <p:cNvSpPr/>
          <p:nvPr/>
        </p:nvSpPr>
        <p:spPr>
          <a:xfrm>
            <a:off x="433317" y="1339635"/>
            <a:ext cx="4211409" cy="738664"/>
          </a:xfrm>
          <a:prstGeom prst="rect">
            <a:avLst/>
          </a:prstGeom>
        </p:spPr>
        <p:txBody>
          <a:bodyPr wrap="none">
            <a:spAutoFit/>
          </a:bodyPr>
          <a:lstStyle/>
          <a:p>
            <a:pPr algn="just">
              <a:lnSpc>
                <a:spcPct val="150000"/>
              </a:lnSpc>
              <a:spcAft>
                <a:spcPts val="0"/>
              </a:spcAft>
            </a:pPr>
            <a:r>
              <a:rPr lang="en-US" altLang="zh-CN">
                <a:cs typeface="Times New Roman" panose="02020603050405020304" pitchFamily="18" charset="0"/>
              </a:rPr>
              <a:t>He likes collecting stamps.</a:t>
            </a:r>
            <a:endParaRPr lang="zh-CN" altLang="zh-CN" sz="1050">
              <a:solidFill>
                <a:srgbClr val="000000"/>
              </a:solidFill>
              <a:cs typeface="Times New Roman" panose="02020603050405020304" pitchFamily="18" charset="0"/>
            </a:endParaRPr>
          </a:p>
        </p:txBody>
      </p:sp>
      <p:sp>
        <p:nvSpPr>
          <p:cNvPr id="7" name="矩形 6"/>
          <p:cNvSpPr/>
          <p:nvPr/>
        </p:nvSpPr>
        <p:spPr>
          <a:xfrm>
            <a:off x="421712" y="2739748"/>
            <a:ext cx="2098908" cy="523220"/>
          </a:xfrm>
          <a:prstGeom prst="rect">
            <a:avLst/>
          </a:prstGeom>
        </p:spPr>
        <p:txBody>
          <a:bodyPr wrap="none">
            <a:spAutoFit/>
          </a:bodyPr>
          <a:lstStyle/>
          <a:p>
            <a:r>
              <a:rPr lang="en-US" altLang="zh-CN"/>
              <a:t>Yes, she can.</a:t>
            </a:r>
            <a:endParaRPr lang="zh-CN" altLang="en-US"/>
          </a:p>
        </p:txBody>
      </p:sp>
      <p:sp>
        <p:nvSpPr>
          <p:cNvPr id="9" name="矩形 8"/>
          <p:cNvSpPr/>
          <p:nvPr/>
        </p:nvSpPr>
        <p:spPr>
          <a:xfrm>
            <a:off x="447319" y="3902955"/>
            <a:ext cx="5423216" cy="738664"/>
          </a:xfrm>
          <a:prstGeom prst="rect">
            <a:avLst/>
          </a:prstGeom>
        </p:spPr>
        <p:txBody>
          <a:bodyPr wrap="none">
            <a:spAutoFit/>
          </a:bodyPr>
          <a:lstStyle/>
          <a:p>
            <a:pPr algn="just">
              <a:lnSpc>
                <a:spcPct val="150000"/>
              </a:lnSpc>
              <a:spcAft>
                <a:spcPts val="0"/>
              </a:spcAft>
            </a:pPr>
            <a:r>
              <a:rPr lang="en-US" altLang="zh-CN">
                <a:cs typeface="Times New Roman" panose="02020603050405020304" pitchFamily="18" charset="0"/>
              </a:rPr>
              <a:t>Xiaohu.Because I like reading too.</a:t>
            </a:r>
            <a:endParaRPr lang="zh-CN" altLang="zh-CN" sz="105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54524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十一</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选择正确的答案</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486092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Gucuo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Gucuo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traditional</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传统的</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building in China.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in the south of Fujian.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built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bricks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砖</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love red. That means luck. The ridge</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屋脊</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looks like the tail of a swallow</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燕子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the bricks, you can see beautiful flowers, old buildings and famous people. The family live together 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Gucuo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they have fun together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342678" y="889670"/>
            <a:ext cx="3384376" cy="496412"/>
          </a:xfrm>
          <a:prstGeom prst="rect">
            <a:avLst/>
          </a:prstGeom>
        </p:spPr>
      </p:pic>
    </p:spTree>
    <p:extLst>
      <p:ext uri="{BB962C8B-B14F-4D97-AF65-F5344CB8AC3E}">
        <p14:creationId xmlns:p14="http://schemas.microsoft.com/office/powerpoint/2010/main" val="15498545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Gucuo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lake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house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visit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Gucuo</a:t>
            </a:r>
            <a:r>
              <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Xiamen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Shanghai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Beijing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46842" y="863455"/>
            <a:ext cx="423514" cy="523220"/>
          </a:xfrm>
          <a:prstGeom prst="rect">
            <a:avLst/>
          </a:prstGeom>
        </p:spPr>
        <p:txBody>
          <a:bodyPr wrap="none">
            <a:spAutoFit/>
          </a:bodyPr>
          <a:lstStyle/>
          <a:p>
            <a:r>
              <a:rPr lang="en-US" altLang="zh-CN"/>
              <a:t>B</a:t>
            </a:r>
            <a:endParaRPr lang="zh-CN" altLang="en-US"/>
          </a:p>
        </p:txBody>
      </p:sp>
      <p:pic>
        <p:nvPicPr>
          <p:cNvPr id="5" name="图片 4"/>
          <p:cNvPicPr/>
          <p:nvPr/>
        </p:nvPicPr>
        <p:blipFill>
          <a:blip r:embed="rId2"/>
          <a:stretch>
            <a:fillRect/>
          </a:stretch>
        </p:blipFill>
        <p:spPr>
          <a:xfrm>
            <a:off x="2197249" y="3487794"/>
            <a:ext cx="2376264" cy="403517"/>
          </a:xfrm>
          <a:prstGeom prst="rect">
            <a:avLst/>
          </a:prstGeom>
        </p:spPr>
      </p:pic>
      <p:sp>
        <p:nvSpPr>
          <p:cNvPr id="6" name="矩形 5"/>
          <p:cNvSpPr/>
          <p:nvPr/>
        </p:nvSpPr>
        <p:spPr>
          <a:xfrm>
            <a:off x="928736" y="3400783"/>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4270734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house is built of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bricks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blue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green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red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see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 on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bricks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beautiful flowers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famous people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both A and B</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37789" y="863034"/>
            <a:ext cx="444352" cy="523220"/>
          </a:xfrm>
          <a:prstGeom prst="rect">
            <a:avLst/>
          </a:prstGeom>
        </p:spPr>
        <p:txBody>
          <a:bodyPr wrap="none">
            <a:spAutoFit/>
          </a:bodyPr>
          <a:lstStyle/>
          <a:p>
            <a:r>
              <a:rPr lang="en-US" altLang="zh-CN"/>
              <a:t>C</a:t>
            </a:r>
            <a:endParaRPr lang="zh-CN" altLang="en-US"/>
          </a:p>
        </p:txBody>
      </p:sp>
      <p:sp>
        <p:nvSpPr>
          <p:cNvPr id="5" name="矩形 4"/>
          <p:cNvSpPr/>
          <p:nvPr/>
        </p:nvSpPr>
        <p:spPr>
          <a:xfrm>
            <a:off x="937789" y="3442604"/>
            <a:ext cx="444352" cy="523220"/>
          </a:xfrm>
          <a:prstGeom prst="rect">
            <a:avLst/>
          </a:prstGeom>
        </p:spPr>
        <p:txBody>
          <a:bodyPr wrap="none">
            <a:spAutoFit/>
          </a:bodyPr>
          <a:lstStyle/>
          <a:p>
            <a:r>
              <a:rPr lang="en-US" altLang="zh-CN"/>
              <a:t>C</a:t>
            </a:r>
            <a:endParaRPr lang="zh-CN" altLang="en-US"/>
          </a:p>
        </p:txBody>
      </p:sp>
    </p:spTree>
    <p:extLst>
      <p:ext uri="{BB962C8B-B14F-4D97-AF65-F5344CB8AC3E}">
        <p14:creationId xmlns:p14="http://schemas.microsoft.com/office/powerpoint/2010/main" val="1103109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 pos="7894638"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French	B. fruit	C. France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94638"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894638"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pet	B. pen	C. paint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94638"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894638"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sorry	B. story	C. hobby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94638"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894638"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photos	B. food	C. friends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304972"/>
            <a:ext cx="6828289"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Lingling wants a pen friend from France.</a:t>
            </a:r>
            <a:endParaRPr lang="zh-CN" altLang="zh-CN" sz="1050">
              <a:solidFill>
                <a:srgbClr val="000000"/>
              </a:solidFill>
              <a:cs typeface="Times New Roman" panose="02020603050405020304" pitchFamily="18" charset="0"/>
            </a:endParaRPr>
          </a:p>
        </p:txBody>
      </p:sp>
      <p:sp>
        <p:nvSpPr>
          <p:cNvPr id="6" name="矩形 5"/>
          <p:cNvSpPr/>
          <p:nvPr/>
        </p:nvSpPr>
        <p:spPr>
          <a:xfrm>
            <a:off x="360854" y="2605914"/>
            <a:ext cx="3160859"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I love my pet dog.</a:t>
            </a:r>
            <a:endParaRPr lang="zh-CN" altLang="zh-CN" sz="1050">
              <a:solidFill>
                <a:srgbClr val="000000"/>
              </a:solidFill>
              <a:cs typeface="Times New Roman" panose="02020603050405020304" pitchFamily="18" charset="0"/>
            </a:endParaRPr>
          </a:p>
        </p:txBody>
      </p:sp>
      <p:sp>
        <p:nvSpPr>
          <p:cNvPr id="8" name="矩形 7"/>
          <p:cNvSpPr/>
          <p:nvPr/>
        </p:nvSpPr>
        <p:spPr>
          <a:xfrm>
            <a:off x="360854" y="3906856"/>
            <a:ext cx="7476361"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She likes collecting coins.This is her hobby.</a:t>
            </a:r>
            <a:endParaRPr lang="zh-CN" altLang="zh-CN" sz="1050">
              <a:solidFill>
                <a:srgbClr val="000000"/>
              </a:solidFill>
              <a:cs typeface="Times New Roman" panose="02020603050405020304" pitchFamily="18" charset="0"/>
            </a:endParaRPr>
          </a:p>
        </p:txBody>
      </p:sp>
      <p:sp>
        <p:nvSpPr>
          <p:cNvPr id="10" name="矩形 9"/>
          <p:cNvSpPr/>
          <p:nvPr/>
        </p:nvSpPr>
        <p:spPr>
          <a:xfrm>
            <a:off x="360855" y="5139503"/>
            <a:ext cx="4629338"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Taking photos is my hobby.</a:t>
            </a:r>
            <a:endParaRPr lang="zh-CN" altLang="zh-CN" sz="1050">
              <a:solidFill>
                <a:srgbClr val="000000"/>
              </a:solidFill>
              <a:cs typeface="Times New Roman" panose="02020603050405020304" pitchFamily="18" charset="0"/>
            </a:endParaRPr>
          </a:p>
        </p:txBody>
      </p:sp>
      <p:sp>
        <p:nvSpPr>
          <p:cNvPr id="12" name="矩形 11"/>
          <p:cNvSpPr/>
          <p:nvPr/>
        </p:nvSpPr>
        <p:spPr>
          <a:xfrm>
            <a:off x="955895" y="2140650"/>
            <a:ext cx="444352" cy="523220"/>
          </a:xfrm>
          <a:prstGeom prst="rect">
            <a:avLst/>
          </a:prstGeom>
        </p:spPr>
        <p:txBody>
          <a:bodyPr wrap="none">
            <a:spAutoFit/>
          </a:bodyPr>
          <a:lstStyle/>
          <a:p>
            <a:r>
              <a:rPr lang="en-US" altLang="zh-CN"/>
              <a:t>A</a:t>
            </a:r>
            <a:endParaRPr lang="zh-CN" altLang="en-US"/>
          </a:p>
        </p:txBody>
      </p:sp>
      <p:sp>
        <p:nvSpPr>
          <p:cNvPr id="14" name="矩形 13"/>
          <p:cNvSpPr/>
          <p:nvPr/>
        </p:nvSpPr>
        <p:spPr>
          <a:xfrm>
            <a:off x="946842" y="855546"/>
            <a:ext cx="444352" cy="523220"/>
          </a:xfrm>
          <a:prstGeom prst="rect">
            <a:avLst/>
          </a:prstGeom>
        </p:spPr>
        <p:txBody>
          <a:bodyPr wrap="none">
            <a:spAutoFit/>
          </a:bodyPr>
          <a:lstStyle/>
          <a:p>
            <a:r>
              <a:rPr lang="en-US" altLang="zh-CN"/>
              <a:t>C</a:t>
            </a:r>
            <a:endParaRPr lang="zh-CN" altLang="en-US"/>
          </a:p>
        </p:txBody>
      </p:sp>
      <p:sp>
        <p:nvSpPr>
          <p:cNvPr id="16" name="矩形 15"/>
          <p:cNvSpPr/>
          <p:nvPr/>
        </p:nvSpPr>
        <p:spPr>
          <a:xfrm>
            <a:off x="939592" y="3433768"/>
            <a:ext cx="444352" cy="523220"/>
          </a:xfrm>
          <a:prstGeom prst="rect">
            <a:avLst/>
          </a:prstGeom>
        </p:spPr>
        <p:txBody>
          <a:bodyPr wrap="none">
            <a:spAutoFit/>
          </a:bodyPr>
          <a:lstStyle/>
          <a:p>
            <a:r>
              <a:rPr lang="en-US" altLang="zh-CN"/>
              <a:t>C</a:t>
            </a:r>
            <a:endParaRPr lang="zh-CN" altLang="en-US"/>
          </a:p>
        </p:txBody>
      </p:sp>
      <p:sp>
        <p:nvSpPr>
          <p:cNvPr id="18" name="矩形 17"/>
          <p:cNvSpPr/>
          <p:nvPr/>
        </p:nvSpPr>
        <p:spPr>
          <a:xfrm>
            <a:off x="939592" y="4681152"/>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52277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4" grpId="0"/>
      <p:bldP spid="16" grpId="0"/>
      <p:bldP spid="1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one is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Minnan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Gucuo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54646" y="1842789"/>
            <a:ext cx="2232248" cy="1869312"/>
          </a:xfrm>
          <a:prstGeom prst="rect">
            <a:avLst/>
          </a:prstGeom>
        </p:spPr>
      </p:pic>
      <p:pic>
        <p:nvPicPr>
          <p:cNvPr id="4" name="图片 3"/>
          <p:cNvPicPr>
            <a:picLocks noChangeAspect="1"/>
          </p:cNvPicPr>
          <p:nvPr/>
        </p:nvPicPr>
        <p:blipFill>
          <a:blip r:embed="rId3"/>
          <a:stretch>
            <a:fillRect/>
          </a:stretch>
        </p:blipFill>
        <p:spPr>
          <a:xfrm>
            <a:off x="4439022" y="1842789"/>
            <a:ext cx="2088232" cy="1924528"/>
          </a:xfrm>
          <a:prstGeom prst="rect">
            <a:avLst/>
          </a:prstGeom>
        </p:spPr>
      </p:pic>
      <p:pic>
        <p:nvPicPr>
          <p:cNvPr id="5" name="图片 4"/>
          <p:cNvPicPr>
            <a:picLocks noChangeAspect="1"/>
          </p:cNvPicPr>
          <p:nvPr/>
        </p:nvPicPr>
        <p:blipFill>
          <a:blip r:embed="rId4"/>
          <a:stretch>
            <a:fillRect/>
          </a:stretch>
        </p:blipFill>
        <p:spPr>
          <a:xfrm>
            <a:off x="7677397" y="1546240"/>
            <a:ext cx="2469911" cy="2221077"/>
          </a:xfrm>
          <a:prstGeom prst="rect">
            <a:avLst/>
          </a:prstGeom>
        </p:spPr>
      </p:pic>
      <p:sp>
        <p:nvSpPr>
          <p:cNvPr id="7" name="矩形 6"/>
          <p:cNvSpPr/>
          <p:nvPr/>
        </p:nvSpPr>
        <p:spPr>
          <a:xfrm>
            <a:off x="955896" y="871920"/>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101988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4217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十二、 阅读短文</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完成下列各题。</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 month, I made a new pen friend named Marie. She lives in Paris, France, and we write letters to each other. Marie is 12 years old, the same age as me. She shared her address in her first letter, and I sent her a reply with mine too</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268384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languages.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French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fluently</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流利地</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letters,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funny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wrote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French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cooking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croissants</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羊角面包</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hobbies.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candy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France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French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Bonjour</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Merci</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160738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sharing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gifts.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bookmark,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postcard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Eiffel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Maybe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06290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8500"/>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根据短文内容，选择正确的答案。</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main purpose of this article?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8275" algn="l"/>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explain how to learn French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8275" algn="l"/>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describe friendship between two pen friends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8275" algn="l"/>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introduce famous places in Paris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1438275" algn="l"/>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teach how to write letters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64949" y="1511943"/>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146171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根据短文内容，补全句子。</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Marie is from ________ and speaks ________ fluently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sent Marie a Chinese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Marie sent a ________ of the Eiffel Tower to the writer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2944544" y="1538925"/>
            <a:ext cx="1260281" cy="523220"/>
          </a:xfrm>
          <a:prstGeom prst="rect">
            <a:avLst/>
          </a:prstGeom>
        </p:spPr>
        <p:txBody>
          <a:bodyPr wrap="none">
            <a:spAutoFit/>
          </a:bodyPr>
          <a:lstStyle/>
          <a:p>
            <a:r>
              <a:rPr lang="en-US" altLang="zh-CN"/>
              <a:t>France</a:t>
            </a:r>
            <a:endParaRPr lang="zh-CN" altLang="en-US"/>
          </a:p>
        </p:txBody>
      </p:sp>
      <p:sp>
        <p:nvSpPr>
          <p:cNvPr id="6" name="矩形 5"/>
          <p:cNvSpPr/>
          <p:nvPr/>
        </p:nvSpPr>
        <p:spPr>
          <a:xfrm>
            <a:off x="6114981" y="1520819"/>
            <a:ext cx="1274644" cy="523220"/>
          </a:xfrm>
          <a:prstGeom prst="rect">
            <a:avLst/>
          </a:prstGeom>
        </p:spPr>
        <p:txBody>
          <a:bodyPr wrap="none">
            <a:spAutoFit/>
          </a:bodyPr>
          <a:lstStyle/>
          <a:p>
            <a:r>
              <a:rPr lang="en-US" altLang="zh-CN"/>
              <a:t>French</a:t>
            </a:r>
            <a:endParaRPr lang="zh-CN" altLang="en-US"/>
          </a:p>
        </p:txBody>
      </p:sp>
      <p:sp>
        <p:nvSpPr>
          <p:cNvPr id="8" name="矩形 7"/>
          <p:cNvSpPr/>
          <p:nvPr/>
        </p:nvSpPr>
        <p:spPr>
          <a:xfrm>
            <a:off x="5663158" y="2183528"/>
            <a:ext cx="1782860" cy="523220"/>
          </a:xfrm>
          <a:prstGeom prst="rect">
            <a:avLst/>
          </a:prstGeom>
        </p:spPr>
        <p:txBody>
          <a:bodyPr wrap="none">
            <a:spAutoFit/>
          </a:bodyPr>
          <a:lstStyle/>
          <a:p>
            <a:r>
              <a:rPr lang="en-US" altLang="zh-CN"/>
              <a:t>bookmark</a:t>
            </a:r>
            <a:endParaRPr lang="zh-CN" altLang="en-US"/>
          </a:p>
        </p:txBody>
      </p:sp>
      <p:sp>
        <p:nvSpPr>
          <p:cNvPr id="10" name="矩形 9"/>
          <p:cNvSpPr/>
          <p:nvPr/>
        </p:nvSpPr>
        <p:spPr>
          <a:xfrm>
            <a:off x="10289463" y="2111103"/>
            <a:ext cx="1521570" cy="523220"/>
          </a:xfrm>
          <a:prstGeom prst="rect">
            <a:avLst/>
          </a:prstGeom>
        </p:spPr>
        <p:txBody>
          <a:bodyPr wrap="none">
            <a:spAutoFit/>
          </a:bodyPr>
          <a:lstStyle/>
          <a:p>
            <a:r>
              <a:rPr lang="en-US" altLang="zh-CN"/>
              <a:t>postcard</a:t>
            </a:r>
            <a:endParaRPr lang="zh-CN" altLang="en-US"/>
          </a:p>
        </p:txBody>
      </p:sp>
    </p:spTree>
    <p:extLst>
      <p:ext uri="{BB962C8B-B14F-4D97-AF65-F5344CB8AC3E}">
        <p14:creationId xmlns:p14="http://schemas.microsoft.com/office/powerpoint/2010/main" val="3440802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765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根据短文内容，连线。</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fluently	A. A small card sent with a pictureand message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postcard	B. Something used to mark a page in a book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27908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bookmark	C. To speak a language smoothly and easily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4" name="直接连接符 3"/>
          <p:cNvCxnSpPr/>
          <p:nvPr/>
        </p:nvCxnSpPr>
        <p:spPr>
          <a:xfrm>
            <a:off x="1918742" y="1844824"/>
            <a:ext cx="1296144" cy="108012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062758" y="1916832"/>
            <a:ext cx="1080120" cy="5760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278782" y="2492896"/>
            <a:ext cx="936104" cy="5760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262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十三、 书面表达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you got a good friend?What’s his/her name?How old is he/she? Where is he/she from?What does he/she like?What can he/she do?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1200"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根据以上提示，写一篇短文介绍一下你的好友。不少于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句话</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_______________________________________________________________</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57226"/>
            <a:ext cx="1127896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5963"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I’ve got a good friend.His name is Tom.He is eleven years old.He is </a:t>
            </a:r>
            <a:r>
              <a:rPr lang="en-US" altLang="zh-CN" b="1" spc="-70"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 Australia.He lives in Sydney.He likes playing football and swimming.He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 swim very well.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81142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3987"/>
          </a:xfrm>
        </p:spPr>
        <p:txBody>
          <a:bodyPr/>
          <a:lstStyle/>
          <a:p>
            <a:pPr hangingPunct="0">
              <a:spcAft>
                <a:spcPts val="0"/>
              </a:spcAft>
              <a:tabLst>
                <a:tab pos="4860925" algn="l"/>
                <a:tab pos="7804150"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pen	B. phone	C. from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04150" algn="l"/>
              </a:tabLst>
            </a:pPr>
            <a:endParaRPr lang="en-US" altLang="zh-CN">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80415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French	B. English	C. Chinese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 pos="7804150"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 pos="7804150"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emails	B. stories	C. games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1332132"/>
            <a:ext cx="4253012"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He wants a phone friend.</a:t>
            </a:r>
            <a:endParaRPr lang="zh-CN" altLang="zh-CN" sz="1050">
              <a:solidFill>
                <a:srgbClr val="000000"/>
              </a:solidFill>
              <a:cs typeface="Times New Roman" panose="02020603050405020304" pitchFamily="18" charset="0"/>
            </a:endParaRPr>
          </a:p>
        </p:txBody>
      </p:sp>
      <p:sp>
        <p:nvSpPr>
          <p:cNvPr id="6" name="矩形 5"/>
          <p:cNvSpPr/>
          <p:nvPr/>
        </p:nvSpPr>
        <p:spPr>
          <a:xfrm>
            <a:off x="360854" y="2628276"/>
            <a:ext cx="4082453"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We can write in French.</a:t>
            </a:r>
            <a:endParaRPr lang="zh-CN" altLang="zh-CN" sz="1050">
              <a:solidFill>
                <a:srgbClr val="000000"/>
              </a:solidFill>
              <a:cs typeface="Times New Roman" panose="02020603050405020304" pitchFamily="18" charset="0"/>
            </a:endParaRPr>
          </a:p>
        </p:txBody>
      </p:sp>
      <p:sp>
        <p:nvSpPr>
          <p:cNvPr id="8" name="矩形 7"/>
          <p:cNvSpPr/>
          <p:nvPr/>
        </p:nvSpPr>
        <p:spPr>
          <a:xfrm>
            <a:off x="360854" y="3844567"/>
            <a:ext cx="4895652"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I can write stories in English.</a:t>
            </a:r>
            <a:endParaRPr lang="zh-CN" altLang="zh-CN" sz="1050">
              <a:solidFill>
                <a:srgbClr val="000000"/>
              </a:solidFill>
              <a:cs typeface="Times New Roman" panose="02020603050405020304" pitchFamily="18" charset="0"/>
            </a:endParaRPr>
          </a:p>
        </p:txBody>
      </p:sp>
      <p:sp>
        <p:nvSpPr>
          <p:cNvPr id="10" name="矩形 9"/>
          <p:cNvSpPr/>
          <p:nvPr/>
        </p:nvSpPr>
        <p:spPr>
          <a:xfrm>
            <a:off x="964532" y="863558"/>
            <a:ext cx="423514" cy="523220"/>
          </a:xfrm>
          <a:prstGeom prst="rect">
            <a:avLst/>
          </a:prstGeom>
        </p:spPr>
        <p:txBody>
          <a:bodyPr wrap="none">
            <a:spAutoFit/>
          </a:bodyPr>
          <a:lstStyle/>
          <a:p>
            <a:r>
              <a:rPr lang="en-US" altLang="zh-CN"/>
              <a:t>B</a:t>
            </a:r>
            <a:endParaRPr lang="zh-CN" altLang="en-US"/>
          </a:p>
        </p:txBody>
      </p:sp>
      <p:sp>
        <p:nvSpPr>
          <p:cNvPr id="11" name="矩形 10"/>
          <p:cNvSpPr/>
          <p:nvPr/>
        </p:nvSpPr>
        <p:spPr>
          <a:xfrm>
            <a:off x="964532" y="3401200"/>
            <a:ext cx="423514" cy="523220"/>
          </a:xfrm>
          <a:prstGeom prst="rect">
            <a:avLst/>
          </a:prstGeom>
        </p:spPr>
        <p:txBody>
          <a:bodyPr wrap="none">
            <a:spAutoFit/>
          </a:bodyPr>
          <a:lstStyle/>
          <a:p>
            <a:r>
              <a:rPr lang="en-US" altLang="zh-CN"/>
              <a:t>B</a:t>
            </a:r>
            <a:endParaRPr lang="zh-CN" altLang="en-US"/>
          </a:p>
        </p:txBody>
      </p:sp>
      <p:sp>
        <p:nvSpPr>
          <p:cNvPr id="13" name="矩形 12"/>
          <p:cNvSpPr/>
          <p:nvPr/>
        </p:nvSpPr>
        <p:spPr>
          <a:xfrm>
            <a:off x="954113" y="2133588"/>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372591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56846"/>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给下列图片排序。</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1304972"/>
            <a:ext cx="1148584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1.He is playing computer games.</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2.The girl likes singing.</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3.Han Fei likes riding his bicycle.</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4.My hobby is playing football.</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5.The boy likes playing basketball.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457910" y="3429000"/>
            <a:ext cx="11291736" cy="1728192"/>
            <a:chOff x="380706" y="3336297"/>
            <a:chExt cx="13779396" cy="2108927"/>
          </a:xfrm>
        </p:grpSpPr>
        <p:pic>
          <p:nvPicPr>
            <p:cNvPr id="3" name="图片 2"/>
            <p:cNvPicPr>
              <a:picLocks noChangeAspect="1"/>
            </p:cNvPicPr>
            <p:nvPr/>
          </p:nvPicPr>
          <p:blipFill rotWithShape="1">
            <a:blip r:embed="rId2"/>
            <a:srcRect b="44350"/>
            <a:stretch/>
          </p:blipFill>
          <p:spPr>
            <a:xfrm>
              <a:off x="380706" y="3336297"/>
              <a:ext cx="7831138" cy="2108927"/>
            </a:xfrm>
            <a:prstGeom prst="rect">
              <a:avLst/>
            </a:prstGeom>
          </p:spPr>
        </p:pic>
        <p:pic>
          <p:nvPicPr>
            <p:cNvPr id="5" name="图片 4"/>
            <p:cNvPicPr>
              <a:picLocks noChangeAspect="1"/>
            </p:cNvPicPr>
            <p:nvPr/>
          </p:nvPicPr>
          <p:blipFill rotWithShape="1">
            <a:blip r:embed="rId2"/>
            <a:srcRect l="19640" t="55650" r="15994"/>
            <a:stretch/>
          </p:blipFill>
          <p:spPr>
            <a:xfrm>
              <a:off x="9119542" y="3664700"/>
              <a:ext cx="5040560" cy="1680720"/>
            </a:xfrm>
            <a:prstGeom prst="rect">
              <a:avLst/>
            </a:prstGeom>
          </p:spPr>
        </p:pic>
      </p:grpSp>
      <p:sp>
        <p:nvSpPr>
          <p:cNvPr id="8" name="矩形 7"/>
          <p:cNvSpPr/>
          <p:nvPr/>
        </p:nvSpPr>
        <p:spPr>
          <a:xfrm>
            <a:off x="982638" y="4602862"/>
            <a:ext cx="364202" cy="523220"/>
          </a:xfrm>
          <a:prstGeom prst="rect">
            <a:avLst/>
          </a:prstGeom>
        </p:spPr>
        <p:txBody>
          <a:bodyPr wrap="none">
            <a:spAutoFit/>
          </a:bodyPr>
          <a:lstStyle/>
          <a:p>
            <a:r>
              <a:rPr lang="en-US" altLang="zh-CN"/>
              <a:t>3</a:t>
            </a:r>
            <a:endParaRPr lang="zh-CN" altLang="en-US"/>
          </a:p>
        </p:txBody>
      </p:sp>
      <p:sp>
        <p:nvSpPr>
          <p:cNvPr id="9" name="矩形 8"/>
          <p:cNvSpPr/>
          <p:nvPr/>
        </p:nvSpPr>
        <p:spPr>
          <a:xfrm>
            <a:off x="3513056" y="4602862"/>
            <a:ext cx="364202" cy="523220"/>
          </a:xfrm>
          <a:prstGeom prst="rect">
            <a:avLst/>
          </a:prstGeom>
        </p:spPr>
        <p:txBody>
          <a:bodyPr wrap="none">
            <a:spAutoFit/>
          </a:bodyPr>
          <a:lstStyle/>
          <a:p>
            <a:r>
              <a:rPr lang="en-US" altLang="zh-CN" smtClean="0"/>
              <a:t>5</a:t>
            </a:r>
            <a:endParaRPr lang="zh-CN" altLang="en-US"/>
          </a:p>
        </p:txBody>
      </p:sp>
      <p:sp>
        <p:nvSpPr>
          <p:cNvPr id="16" name="矩形 15"/>
          <p:cNvSpPr/>
          <p:nvPr/>
        </p:nvSpPr>
        <p:spPr>
          <a:xfrm>
            <a:off x="6123781" y="4602862"/>
            <a:ext cx="364202" cy="523220"/>
          </a:xfrm>
          <a:prstGeom prst="rect">
            <a:avLst/>
          </a:prstGeom>
        </p:spPr>
        <p:txBody>
          <a:bodyPr wrap="none">
            <a:spAutoFit/>
          </a:bodyPr>
          <a:lstStyle/>
          <a:p>
            <a:r>
              <a:rPr lang="en-US" altLang="zh-CN" smtClean="0"/>
              <a:t>2</a:t>
            </a:r>
            <a:endParaRPr lang="zh-CN" altLang="en-US"/>
          </a:p>
        </p:txBody>
      </p:sp>
      <p:sp>
        <p:nvSpPr>
          <p:cNvPr id="17" name="矩形 16"/>
          <p:cNvSpPr/>
          <p:nvPr/>
        </p:nvSpPr>
        <p:spPr>
          <a:xfrm>
            <a:off x="8183438" y="4602862"/>
            <a:ext cx="364202" cy="523220"/>
          </a:xfrm>
          <a:prstGeom prst="rect">
            <a:avLst/>
          </a:prstGeom>
        </p:spPr>
        <p:txBody>
          <a:bodyPr wrap="none">
            <a:spAutoFit/>
          </a:bodyPr>
          <a:lstStyle/>
          <a:p>
            <a:r>
              <a:rPr lang="en-US" altLang="zh-CN" smtClean="0"/>
              <a:t>4</a:t>
            </a:r>
            <a:endParaRPr lang="zh-CN" altLang="en-US"/>
          </a:p>
        </p:txBody>
      </p:sp>
      <p:sp>
        <p:nvSpPr>
          <p:cNvPr id="18" name="矩形 17"/>
          <p:cNvSpPr/>
          <p:nvPr/>
        </p:nvSpPr>
        <p:spPr>
          <a:xfrm>
            <a:off x="10775726" y="4603606"/>
            <a:ext cx="364202" cy="523220"/>
          </a:xfrm>
          <a:prstGeom prst="rect">
            <a:avLst/>
          </a:prstGeom>
        </p:spPr>
        <p:txBody>
          <a:bodyPr wrap="none">
            <a:spAutoFit/>
          </a:bodyPr>
          <a:lstStyle/>
          <a:p>
            <a:r>
              <a:rPr lang="en-US" altLang="zh-CN" smtClean="0"/>
              <a:t>1</a:t>
            </a:r>
            <a:endParaRPr lang="zh-CN" altLang="en-US"/>
          </a:p>
        </p:txBody>
      </p:sp>
    </p:spTree>
    <p:extLst>
      <p:ext uri="{BB962C8B-B14F-4D97-AF65-F5344CB8AC3E}">
        <p14:creationId xmlns:p14="http://schemas.microsoft.com/office/powerpoint/2010/main" val="244003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62979"/>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 听录音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根据所听内容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选出合适的答语。</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he can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 he doesn’t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please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am a student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am from the UK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am at school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3346752"/>
            <a:ext cx="3857728" cy="523220"/>
          </a:xfrm>
          <a:prstGeom prst="rect">
            <a:avLst/>
          </a:prstGeom>
        </p:spPr>
        <p:txBody>
          <a:bodyPr wrap="square">
            <a:spAutoFit/>
          </a:bodyPr>
          <a:lstStyle/>
          <a:p>
            <a:r>
              <a:rPr lang="en-US" altLang="zh-CN">
                <a:solidFill>
                  <a:srgbClr val="ED028C"/>
                </a:solidFill>
              </a:rPr>
              <a:t>Can he speak English?</a:t>
            </a:r>
            <a:endParaRPr lang="zh-CN" altLang="en-US"/>
          </a:p>
        </p:txBody>
      </p:sp>
      <p:sp>
        <p:nvSpPr>
          <p:cNvPr id="6" name="矩形 5"/>
          <p:cNvSpPr/>
          <p:nvPr/>
        </p:nvSpPr>
        <p:spPr>
          <a:xfrm>
            <a:off x="360854" y="5776064"/>
            <a:ext cx="3653954" cy="523220"/>
          </a:xfrm>
          <a:prstGeom prst="rect">
            <a:avLst/>
          </a:prstGeom>
        </p:spPr>
        <p:txBody>
          <a:bodyPr wrap="square">
            <a:spAutoFit/>
          </a:bodyPr>
          <a:lstStyle/>
          <a:p>
            <a:r>
              <a:rPr lang="en-US" altLang="zh-CN">
                <a:solidFill>
                  <a:srgbClr val="ED028C"/>
                </a:solidFill>
              </a:rPr>
              <a:t>Where are you from?</a:t>
            </a:r>
            <a:endParaRPr lang="zh-CN" altLang="en-US"/>
          </a:p>
        </p:txBody>
      </p:sp>
      <p:sp>
        <p:nvSpPr>
          <p:cNvPr id="8" name="矩形 7"/>
          <p:cNvSpPr/>
          <p:nvPr/>
        </p:nvSpPr>
        <p:spPr>
          <a:xfrm>
            <a:off x="963588" y="1504166"/>
            <a:ext cx="444352" cy="523220"/>
          </a:xfrm>
          <a:prstGeom prst="rect">
            <a:avLst/>
          </a:prstGeom>
        </p:spPr>
        <p:txBody>
          <a:bodyPr wrap="none">
            <a:spAutoFit/>
          </a:bodyPr>
          <a:lstStyle/>
          <a:p>
            <a:r>
              <a:rPr lang="en-US" altLang="zh-CN"/>
              <a:t>A</a:t>
            </a:r>
            <a:endParaRPr lang="zh-CN" altLang="en-US"/>
          </a:p>
        </p:txBody>
      </p:sp>
      <p:sp>
        <p:nvSpPr>
          <p:cNvPr id="10" name="矩形 9"/>
          <p:cNvSpPr/>
          <p:nvPr/>
        </p:nvSpPr>
        <p:spPr>
          <a:xfrm>
            <a:off x="963588" y="4069814"/>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38577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664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No, I can’t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No, I haven’t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No, I don’t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60925" algn="l"/>
              </a:tabLst>
            </a:pPr>
            <a:endParaRPr lang="en-US"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endParaRPr>
          </a:p>
          <a:p>
            <a:pPr hangingPunct="0">
              <a:spcAft>
                <a:spcPts val="0"/>
              </a:spcAft>
              <a:tabLst>
                <a:tab pos="4860925" algn="l"/>
              </a:tabLst>
            </a:pPr>
            <a:r>
              <a:rPr lang="zh-CN" altLang="zh-CN"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I like swimming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I do my homework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I am pleased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622054"/>
            <a:ext cx="3979556"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Do you want a pen pal?</a:t>
            </a:r>
            <a:endParaRPr lang="zh-CN" altLang="zh-CN" sz="1050">
              <a:solidFill>
                <a:srgbClr val="000000"/>
              </a:solidFill>
              <a:cs typeface="Times New Roman" panose="02020603050405020304" pitchFamily="18" charset="0"/>
            </a:endParaRPr>
          </a:p>
        </p:txBody>
      </p:sp>
      <p:sp>
        <p:nvSpPr>
          <p:cNvPr id="6" name="矩形 5"/>
          <p:cNvSpPr/>
          <p:nvPr/>
        </p:nvSpPr>
        <p:spPr>
          <a:xfrm>
            <a:off x="360854" y="5151859"/>
            <a:ext cx="3179657"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What do you like?</a:t>
            </a:r>
            <a:endParaRPr lang="zh-CN" altLang="zh-CN" sz="1050">
              <a:solidFill>
                <a:srgbClr val="000000"/>
              </a:solidFill>
              <a:cs typeface="Times New Roman" panose="02020603050405020304" pitchFamily="18" charset="0"/>
            </a:endParaRPr>
          </a:p>
        </p:txBody>
      </p:sp>
      <p:sp>
        <p:nvSpPr>
          <p:cNvPr id="8" name="矩形 7"/>
          <p:cNvSpPr/>
          <p:nvPr/>
        </p:nvSpPr>
        <p:spPr>
          <a:xfrm>
            <a:off x="929680" y="887450"/>
            <a:ext cx="444352" cy="523220"/>
          </a:xfrm>
          <a:prstGeom prst="rect">
            <a:avLst/>
          </a:prstGeom>
        </p:spPr>
        <p:txBody>
          <a:bodyPr wrap="none">
            <a:spAutoFit/>
          </a:bodyPr>
          <a:lstStyle/>
          <a:p>
            <a:r>
              <a:rPr lang="en-US" altLang="zh-CN"/>
              <a:t>C</a:t>
            </a:r>
            <a:endParaRPr lang="zh-CN" altLang="en-US"/>
          </a:p>
        </p:txBody>
      </p:sp>
      <p:sp>
        <p:nvSpPr>
          <p:cNvPr id="10" name="矩形 9"/>
          <p:cNvSpPr/>
          <p:nvPr/>
        </p:nvSpPr>
        <p:spPr>
          <a:xfrm>
            <a:off x="939205" y="3417868"/>
            <a:ext cx="444352" cy="523220"/>
          </a:xfrm>
          <a:prstGeom prst="rect">
            <a:avLst/>
          </a:prstGeom>
        </p:spPr>
        <p:txBody>
          <a:bodyPr wrap="none">
            <a:spAutoFit/>
          </a:bodyPr>
          <a:lstStyle/>
          <a:p>
            <a:r>
              <a:rPr lang="en-US" altLang="zh-CN"/>
              <a:t>A</a:t>
            </a:r>
            <a:endParaRPr lang="zh-CN" altLang="en-US"/>
          </a:p>
        </p:txBody>
      </p:sp>
    </p:spTree>
    <p:extLst>
      <p:ext uri="{BB962C8B-B14F-4D97-AF65-F5344CB8AC3E}">
        <p14:creationId xmlns:p14="http://schemas.microsoft.com/office/powerpoint/2010/main" val="205330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Yes, you can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Yes, I can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1799590" hangingPunct="0">
              <a:spcAft>
                <a:spcPts val="0"/>
              </a:spcAft>
              <a:tabLst>
                <a:tab pos="486092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Yes, I am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360854" y="2600378"/>
            <a:ext cx="4609409" cy="738664"/>
          </a:xfrm>
          <a:prstGeom prst="rect">
            <a:avLst/>
          </a:prstGeom>
        </p:spPr>
        <p:txBody>
          <a:bodyPr wrap="square">
            <a:spAutoFit/>
          </a:bodyPr>
          <a:lstStyle/>
          <a:p>
            <a:pPr algn="just">
              <a:lnSpc>
                <a:spcPct val="150000"/>
              </a:lnSpc>
              <a:spcAft>
                <a:spcPts val="0"/>
              </a:spcAft>
            </a:pPr>
            <a:r>
              <a:rPr lang="en-US" altLang="zh-CN">
                <a:solidFill>
                  <a:srgbClr val="ED028C"/>
                </a:solidFill>
                <a:cs typeface="Times New Roman" panose="02020603050405020304" pitchFamily="18" charset="0"/>
              </a:rPr>
              <a:t>Can you be my pen friend?</a:t>
            </a:r>
            <a:endParaRPr lang="zh-CN" altLang="zh-CN" sz="1050">
              <a:solidFill>
                <a:srgbClr val="000000"/>
              </a:solidFill>
              <a:cs typeface="Times New Roman" panose="02020603050405020304" pitchFamily="18" charset="0"/>
            </a:endParaRPr>
          </a:p>
        </p:txBody>
      </p:sp>
      <p:sp>
        <p:nvSpPr>
          <p:cNvPr id="6" name="矩形 5"/>
          <p:cNvSpPr/>
          <p:nvPr/>
        </p:nvSpPr>
        <p:spPr>
          <a:xfrm>
            <a:off x="967780" y="857562"/>
            <a:ext cx="423514" cy="523220"/>
          </a:xfrm>
          <a:prstGeom prst="rect">
            <a:avLst/>
          </a:prstGeom>
        </p:spPr>
        <p:txBody>
          <a:bodyPr wrap="none">
            <a:spAutoFit/>
          </a:bodyPr>
          <a:lstStyle/>
          <a:p>
            <a:r>
              <a:rPr lang="en-US" altLang="zh-CN"/>
              <a:t>B</a:t>
            </a:r>
            <a:endParaRPr lang="zh-CN" altLang="en-US"/>
          </a:p>
        </p:txBody>
      </p:sp>
    </p:spTree>
    <p:extLst>
      <p:ext uri="{BB962C8B-B14F-4D97-AF65-F5344CB8AC3E}">
        <p14:creationId xmlns:p14="http://schemas.microsoft.com/office/powerpoint/2010/main" val="2046344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738664"/>
          </a:xfrm>
        </p:spPr>
        <p:txBody>
          <a:bodyPr/>
          <a:lstStyle/>
          <a:p>
            <a:pPr hangingPunct="0">
              <a:spcAft>
                <a:spcPts val="0"/>
              </a:spcAft>
              <a:tabLst>
                <a:tab pos="4860925" algn="l"/>
              </a:tabLst>
            </a:pPr>
            <a:r>
              <a:rPr lang="zh-CN" altLang="zh-CN">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听录音，根据所听内容，补全表格。 </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a:t>
            </a:r>
            <a:r>
              <a:rPr lang="zh-CN" altLang="zh-CN">
                <a:solidFill>
                  <a:srgbClr val="000000"/>
                </a:solidFill>
                <a:latin typeface="Times New Roman" panose="02020603050405020304" pitchFamily="18" charset="0"/>
                <a:ea typeface="宋体" panose="02010600030101010101" pitchFamily="2" charset="-122"/>
                <a:cs typeface="宋体" panose="02010600030101010101" pitchFamily="2" charset="-122"/>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2">
            <a:clrChange>
              <a:clrFrom>
                <a:srgbClr val="FFFFFF"/>
              </a:clrFrom>
              <a:clrTo>
                <a:srgbClr val="FFFFFF">
                  <a:alpha val="0"/>
                </a:srgbClr>
              </a:clrTo>
            </a:clrChange>
          </a:blip>
          <a:stretch>
            <a:fillRect/>
          </a:stretch>
        </p:blipFill>
        <p:spPr>
          <a:xfrm>
            <a:off x="963588" y="910615"/>
            <a:ext cx="2871441" cy="444726"/>
          </a:xfrm>
          <a:prstGeom prst="rect">
            <a:avLst/>
          </a:prstGeom>
        </p:spPr>
      </p:pic>
      <p:sp>
        <p:nvSpPr>
          <p:cNvPr id="5" name="内容占位符 1"/>
          <p:cNvSpPr txBox="1">
            <a:spLocks/>
          </p:cNvSpPr>
          <p:nvPr/>
        </p:nvSpPr>
        <p:spPr bwMode="auto">
          <a:xfrm>
            <a:off x="360854" y="1445543"/>
            <a:ext cx="11485848" cy="388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8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4375" eaLnBrk="1" hangingPunct="0">
              <a:spcAft>
                <a:spcPts val="0"/>
              </a:spcAft>
            </a:pP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ED028C"/>
                </a:solidFill>
                <a:latin typeface="Times New Roman" panose="02020603050405020304" pitchFamily="18" charset="0"/>
                <a:ea typeface="宋体" panose="02010600030101010101" pitchFamily="2" charset="-122"/>
                <a:cs typeface="Times New Roman" panose="02020603050405020304" pitchFamily="18" charset="0"/>
              </a:rPr>
              <a:t> My name is Lucy.I’m 12 years old and I live in a small village near the mountains.In my free time, I love drawing—especially painting landscapes.This summer, I’m really excited because my family will go on a trip to some famous museums in Beijing.We’ll visit the Palace Museum and the National Art Museum.I can’t wait to learn more about Chinese history</a:t>
            </a:r>
            <a:r>
              <a:rPr lang="zh-CN" altLang="zh-CN" b="1"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3166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w="19050">
          <a:solidFill>
            <a:srgbClr val="FF0000"/>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1276</Words>
  <Application>Microsoft Office PowerPoint</Application>
  <PresentationFormat>自定义</PresentationFormat>
  <Paragraphs>316</Paragraphs>
  <Slides>37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37</vt:i4>
      </vt:variant>
    </vt:vector>
  </HeadingPairs>
  <TitlesOfParts>
    <vt:vector size="44" baseType="lpstr">
      <vt:lpstr>黑体</vt:lpstr>
      <vt:lpstr>楷体</vt:lpstr>
      <vt:lpstr>宋体</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word</cp:lastModifiedBy>
  <cp:revision>363</cp:revision>
  <dcterms:created xsi:type="dcterms:W3CDTF">2020-11-06T05:24:00Z</dcterms:created>
  <dcterms:modified xsi:type="dcterms:W3CDTF">2025-06-11T06:39:38Z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